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8" r:id="rId4"/>
    <p:sldId id="258" r:id="rId5"/>
    <p:sldId id="263" r:id="rId6"/>
    <p:sldId id="270" r:id="rId7"/>
    <p:sldId id="271" r:id="rId8"/>
    <p:sldId id="257" r:id="rId9"/>
    <p:sldId id="259" r:id="rId10"/>
    <p:sldId id="261" r:id="rId11"/>
    <p:sldId id="264" r:id="rId12"/>
    <p:sldId id="266" r:id="rId13"/>
    <p:sldId id="275" r:id="rId14"/>
    <p:sldId id="269" r:id="rId15"/>
    <p:sldId id="272" r:id="rId16"/>
    <p:sldId id="273" r:id="rId17"/>
    <p:sldId id="276"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Collins" initials="LC" lastIdx="2" clrIdx="0">
    <p:extLst>
      <p:ext uri="{19B8F6BF-5375-455C-9EA6-DF929625EA0E}">
        <p15:presenceInfo xmlns:p15="http://schemas.microsoft.com/office/powerpoint/2012/main" userId="L Co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09T13:13:28.702" idx="2">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966266-6970-46BF-9884-25EFCA62F063}"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311075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966266-6970-46BF-9884-25EFCA62F063}"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275124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966266-6970-46BF-9884-25EFCA62F063}"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405872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358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1562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421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32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0578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942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517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16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966266-6970-46BF-9884-25EFCA62F063}"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1817911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455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5461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322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66266-6970-46BF-9884-25EFCA62F063}"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279078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966266-6970-46BF-9884-25EFCA62F063}"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12423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966266-6970-46BF-9884-25EFCA62F063}" type="datetimeFigureOut">
              <a:rPr lang="en-GB" smtClean="0"/>
              <a:t>09/07/2024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214873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966266-6970-46BF-9884-25EFCA62F063}"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421535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266-6970-46BF-9884-25EFCA62F063}" type="datetimeFigureOut">
              <a:rPr lang="en-GB" smtClean="0"/>
              <a:t>09/07/2024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15620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66266-6970-46BF-9884-25EFCA62F063}"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109341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66266-6970-46BF-9884-25EFCA62F063}"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C32A07-A76C-42D2-BE31-6603E5817A0D}" type="slidenum">
              <a:rPr lang="en-GB" smtClean="0"/>
              <a:t>‹#›</a:t>
            </a:fld>
            <a:endParaRPr lang="en-GB"/>
          </a:p>
        </p:txBody>
      </p:sp>
    </p:spTree>
    <p:extLst>
      <p:ext uri="{BB962C8B-B14F-4D97-AF65-F5344CB8AC3E}">
        <p14:creationId xmlns:p14="http://schemas.microsoft.com/office/powerpoint/2010/main" val="275877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266-6970-46BF-9884-25EFCA62F063}" type="datetimeFigureOut">
              <a:rPr lang="en-GB" smtClean="0"/>
              <a:t>09/07/2024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32A07-A76C-42D2-BE31-6603E5817A0D}" type="slidenum">
              <a:rPr lang="en-GB" smtClean="0"/>
              <a:t>‹#›</a:t>
            </a:fld>
            <a:endParaRPr lang="en-GB"/>
          </a:p>
        </p:txBody>
      </p:sp>
    </p:spTree>
    <p:extLst>
      <p:ext uri="{BB962C8B-B14F-4D97-AF65-F5344CB8AC3E}">
        <p14:creationId xmlns:p14="http://schemas.microsoft.com/office/powerpoint/2010/main" val="285427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92588-9C2F-42FD-A035-FFDD0535844A}" type="datetimeFigureOut">
              <a:rPr lang="en-US" smtClean="0">
                <a:solidFill>
                  <a:prstClr val="black">
                    <a:tint val="75000"/>
                  </a:prstClr>
                </a:solidFill>
              </a:rPr>
              <a:pPr/>
              <a:t>7/9/2024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08689-1A61-4850-B9D1-50DCD128EC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0194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emf"/><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hyperlink" Target="https://www.ndti.org.uk/resources/preparing-for-adulthood-all-tools-resource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rmingham.gov.uk/downloads/file/8190/ehc_pathway_revised_130815" TargetMode="External"/><Relationship Id="rId3" Type="http://schemas.openxmlformats.org/officeDocument/2006/relationships/hyperlink" Target="https://www.localofferbirmingham.co.uk/" TargetMode="External"/><Relationship Id="rId7"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www.birmingham.gov.uk/info/50034/birminghams_local_offer_send/1421/special_educational_needs_code_of_practice" TargetMode="External"/><Relationship Id="rId5" Type="http://schemas.openxmlformats.org/officeDocument/2006/relationships/hyperlink" Target="https://www.gov.uk/government/uploads/system/uploads/attachment_data/file/398815/SEND_Code_of_Practice_January_2015.pdf" TargetMode="External"/><Relationship Id="rId4" Type="http://schemas.openxmlformats.org/officeDocument/2006/relationships/hyperlink" Target="https://birmingham.connecttosupport.org/s4s/WhereILive/Council?pageId=3859&amp;lockLA=True" TargetMode="External"/><Relationship Id="rId9"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emf"/></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9"/>
            <a:ext cx="8208912" cy="1584175"/>
          </a:xfrm>
          <a:solidFill>
            <a:schemeClr val="accent1">
              <a:lumMod val="40000"/>
              <a:lumOff val="60000"/>
            </a:schemeClr>
          </a:solidFill>
        </p:spPr>
        <p:txBody>
          <a:bodyPr>
            <a:noAutofit/>
          </a:bodyPr>
          <a:lstStyle/>
          <a:p>
            <a:r>
              <a:rPr lang="en-GB" sz="2000" i="1" dirty="0" smtClean="0">
                <a:latin typeface="Century Gothic" pitchFamily="34" charset="0"/>
              </a:rPr>
              <a:t>What can I expect from </a:t>
            </a:r>
            <a:r>
              <a:rPr lang="en-GB" sz="2000" i="1" dirty="0" err="1" smtClean="0">
                <a:latin typeface="Century Gothic" pitchFamily="34" charset="0"/>
              </a:rPr>
              <a:t>Goodway</a:t>
            </a:r>
            <a:r>
              <a:rPr lang="en-GB" sz="2000" i="1" dirty="0" smtClean="0">
                <a:latin typeface="Century Gothic" pitchFamily="34" charset="0"/>
              </a:rPr>
              <a:t/>
            </a:r>
            <a:br>
              <a:rPr lang="en-GB" sz="2000" i="1" dirty="0" smtClean="0">
                <a:latin typeface="Century Gothic" pitchFamily="34" charset="0"/>
              </a:rPr>
            </a:br>
            <a:r>
              <a:rPr lang="en-GB" sz="2000" i="1" dirty="0" smtClean="0">
                <a:latin typeface="Century Gothic" pitchFamily="34" charset="0"/>
              </a:rPr>
              <a:t> </a:t>
            </a:r>
            <a:br>
              <a:rPr lang="en-GB" sz="2000" i="1" dirty="0" smtClean="0">
                <a:latin typeface="Century Gothic" pitchFamily="34" charset="0"/>
              </a:rPr>
            </a:br>
            <a:r>
              <a:rPr lang="en-GB" sz="2000" i="1" dirty="0" smtClean="0">
                <a:latin typeface="Century Gothic" pitchFamily="34" charset="0"/>
              </a:rPr>
              <a:t>if my child has Special Educational Needs?</a:t>
            </a:r>
            <a:endParaRPr lang="en-GB" sz="2000" i="1" dirty="0">
              <a:latin typeface="Century Gothic" pitchFamily="34" charset="0"/>
            </a:endParaRPr>
          </a:p>
        </p:txBody>
      </p:sp>
      <p:sp>
        <p:nvSpPr>
          <p:cNvPr id="4" name="Rectangle 3"/>
          <p:cNvSpPr/>
          <p:nvPr/>
        </p:nvSpPr>
        <p:spPr>
          <a:xfrm>
            <a:off x="503249" y="1954165"/>
            <a:ext cx="8208912" cy="4616648"/>
          </a:xfrm>
          <a:prstGeom prst="rect">
            <a:avLst/>
          </a:prstGeom>
          <a:solidFill>
            <a:schemeClr val="accent3">
              <a:lumMod val="40000"/>
              <a:lumOff val="60000"/>
            </a:schemeClr>
          </a:solidFill>
        </p:spPr>
        <p:txBody>
          <a:bodyPr wrap="square">
            <a:spAutoFit/>
          </a:bodyPr>
          <a:lstStyle/>
          <a:p>
            <a:pPr algn="ctr"/>
            <a:r>
              <a:rPr lang="en-GB" sz="2400" dirty="0" smtClean="0">
                <a:latin typeface="Century Gothic" pitchFamily="34" charset="0"/>
              </a:rPr>
              <a:t>We will make sure your child is safe and happy </a:t>
            </a:r>
          </a:p>
          <a:p>
            <a:pPr algn="ctr"/>
            <a:endParaRPr lang="en-GB" sz="2400" dirty="0" smtClean="0">
              <a:latin typeface="Century Gothic" pitchFamily="34" charset="0"/>
            </a:endParaRPr>
          </a:p>
          <a:p>
            <a:pPr algn="ctr"/>
            <a:r>
              <a:rPr lang="en-GB" sz="2400" dirty="0" smtClean="0">
                <a:latin typeface="Century Gothic" pitchFamily="34" charset="0"/>
              </a:rPr>
              <a:t>Have open and honest communication</a:t>
            </a:r>
          </a:p>
          <a:p>
            <a:pPr algn="ctr"/>
            <a:endParaRPr lang="en-GB" sz="2400" dirty="0" smtClean="0">
              <a:latin typeface="Century Gothic" pitchFamily="34" charset="0"/>
            </a:endParaRPr>
          </a:p>
          <a:p>
            <a:pPr algn="ctr"/>
            <a:r>
              <a:rPr lang="en-GB" sz="2400" dirty="0" smtClean="0">
                <a:latin typeface="Century Gothic" pitchFamily="34" charset="0"/>
              </a:rPr>
              <a:t>Appropriate and effective teaching and learning</a:t>
            </a:r>
          </a:p>
          <a:p>
            <a:pPr algn="ctr"/>
            <a:endParaRPr lang="en-GB" sz="2400" dirty="0" smtClean="0">
              <a:latin typeface="Century Gothic" pitchFamily="34" charset="0"/>
            </a:endParaRPr>
          </a:p>
          <a:p>
            <a:pPr algn="ctr"/>
            <a:r>
              <a:rPr lang="en-GB" sz="2400" dirty="0" smtClean="0">
                <a:latin typeface="Century Gothic" pitchFamily="34" charset="0"/>
              </a:rPr>
              <a:t>A Partnership </a:t>
            </a:r>
            <a:r>
              <a:rPr lang="en-GB" sz="2400" dirty="0">
                <a:latin typeface="Century Gothic" pitchFamily="34" charset="0"/>
              </a:rPr>
              <a:t>A</a:t>
            </a:r>
            <a:r>
              <a:rPr lang="en-GB" sz="2400" dirty="0" smtClean="0">
                <a:latin typeface="Century Gothic" pitchFamily="34" charset="0"/>
              </a:rPr>
              <a:t>pproach</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p:txBody>
      </p:sp>
      <p:pic>
        <p:nvPicPr>
          <p:cNvPr id="1026" name="Picture 2" descr="R:\Publicity\Logos\Logo 08 transparent background.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512" y="188641"/>
            <a:ext cx="936104" cy="8677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55576" y="476672"/>
            <a:ext cx="1030361" cy="830527"/>
          </a:xfrm>
          <a:prstGeom prst="rect">
            <a:avLst/>
          </a:prstGeom>
        </p:spPr>
      </p:pic>
      <p:pic>
        <p:nvPicPr>
          <p:cNvPr id="5" name="Picture 4"/>
          <p:cNvPicPr>
            <a:picLocks noChangeAspect="1"/>
          </p:cNvPicPr>
          <p:nvPr/>
        </p:nvPicPr>
        <p:blipFill>
          <a:blip r:embed="rId5"/>
          <a:stretch>
            <a:fillRect/>
          </a:stretch>
        </p:blipFill>
        <p:spPr>
          <a:xfrm>
            <a:off x="572055" y="4797152"/>
            <a:ext cx="2849653" cy="1395549"/>
          </a:xfrm>
          <a:prstGeom prst="rect">
            <a:avLst/>
          </a:prstGeom>
        </p:spPr>
      </p:pic>
      <p:pic>
        <p:nvPicPr>
          <p:cNvPr id="6" name="Picture 5"/>
          <p:cNvPicPr>
            <a:picLocks noChangeAspect="1"/>
          </p:cNvPicPr>
          <p:nvPr/>
        </p:nvPicPr>
        <p:blipFill>
          <a:blip r:embed="rId6"/>
          <a:stretch>
            <a:fillRect/>
          </a:stretch>
        </p:blipFill>
        <p:spPr>
          <a:xfrm>
            <a:off x="3347864" y="4792526"/>
            <a:ext cx="2828925" cy="1400175"/>
          </a:xfrm>
          <a:prstGeom prst="rect">
            <a:avLst/>
          </a:prstGeom>
        </p:spPr>
      </p:pic>
      <p:pic>
        <p:nvPicPr>
          <p:cNvPr id="7" name="Picture 6"/>
          <p:cNvPicPr>
            <a:picLocks noChangeAspect="1"/>
          </p:cNvPicPr>
          <p:nvPr/>
        </p:nvPicPr>
        <p:blipFill>
          <a:blip r:embed="rId7"/>
          <a:stretch>
            <a:fillRect/>
          </a:stretch>
        </p:blipFill>
        <p:spPr>
          <a:xfrm>
            <a:off x="5664545" y="4792526"/>
            <a:ext cx="3001814" cy="1400175"/>
          </a:xfrm>
          <a:prstGeom prst="rect">
            <a:avLst/>
          </a:prstGeom>
        </p:spPr>
      </p:pic>
    </p:spTree>
    <p:extLst>
      <p:ext uri="{BB962C8B-B14F-4D97-AF65-F5344CB8AC3E}">
        <p14:creationId xmlns:p14="http://schemas.microsoft.com/office/powerpoint/2010/main" val="339192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AM_1763"/>
          <p:cNvPicPr/>
          <p:nvPr/>
        </p:nvPicPr>
        <p:blipFill>
          <a:blip r:embed="rId2" cstate="print">
            <a:duotone>
              <a:schemeClr val="bg2">
                <a:shade val="45000"/>
                <a:satMod val="135000"/>
              </a:schemeClr>
              <a:prstClr val="white"/>
            </a:duotone>
          </a:blip>
          <a:srcRect l="21117"/>
          <a:stretch>
            <a:fillRect/>
          </a:stretch>
        </p:blipFill>
        <p:spPr bwMode="auto">
          <a:xfrm>
            <a:off x="-36004" y="0"/>
            <a:ext cx="9144000" cy="6858000"/>
          </a:xfrm>
          <a:prstGeom prst="rect">
            <a:avLst/>
          </a:prstGeom>
          <a:noFill/>
          <a:ln w="9525" algn="in">
            <a:noFill/>
            <a:miter lim="800000"/>
            <a:headEnd/>
            <a:tailEnd/>
          </a:ln>
          <a:effectLst/>
        </p:spPr>
      </p:pic>
      <p:sp>
        <p:nvSpPr>
          <p:cNvPr id="2" name="Title 1"/>
          <p:cNvSpPr>
            <a:spLocks noGrp="1"/>
          </p:cNvSpPr>
          <p:nvPr>
            <p:ph type="title"/>
          </p:nvPr>
        </p:nvSpPr>
        <p:spPr/>
        <p:txBody>
          <a:bodyPr>
            <a:normAutofit fontScale="90000"/>
          </a:bodyPr>
          <a:lstStyle/>
          <a:p>
            <a:r>
              <a:rPr lang="en-GB" b="1" dirty="0"/>
              <a:t>A </a:t>
            </a:r>
            <a:r>
              <a:rPr lang="en-GB" b="1" dirty="0" smtClean="0"/>
              <a:t>Partnership Approach </a:t>
            </a:r>
            <a:r>
              <a:rPr lang="en-GB" dirty="0"/>
              <a:t/>
            </a:r>
            <a:br>
              <a:rPr lang="en-GB" dirty="0"/>
            </a:br>
            <a:endParaRPr lang="en-GB" dirty="0"/>
          </a:p>
        </p:txBody>
      </p:sp>
      <p:sp>
        <p:nvSpPr>
          <p:cNvPr id="3" name="Content Placeholder 2"/>
          <p:cNvSpPr>
            <a:spLocks noGrp="1"/>
          </p:cNvSpPr>
          <p:nvPr>
            <p:ph idx="1"/>
          </p:nvPr>
        </p:nvSpPr>
        <p:spPr>
          <a:xfrm>
            <a:off x="467544" y="908721"/>
            <a:ext cx="8136904" cy="864096"/>
          </a:xfrm>
          <a:solidFill>
            <a:schemeClr val="tx2">
              <a:lumMod val="20000"/>
              <a:lumOff val="80000"/>
            </a:schemeClr>
          </a:solidFill>
        </p:spPr>
        <p:txBody>
          <a:bodyPr>
            <a:normAutofit fontScale="85000" lnSpcReduction="10000"/>
          </a:bodyPr>
          <a:lstStyle/>
          <a:p>
            <a:pPr marL="0" indent="0" algn="just">
              <a:buNone/>
            </a:pPr>
            <a:r>
              <a:rPr lang="en-GB" sz="1700" dirty="0" err="1" smtClean="0">
                <a:latin typeface="Century Gothic" pitchFamily="34" charset="0"/>
              </a:rPr>
              <a:t>Goodway</a:t>
            </a:r>
            <a:r>
              <a:rPr lang="en-GB" sz="1700" dirty="0" smtClean="0">
                <a:latin typeface="Century Gothic" pitchFamily="34" charset="0"/>
              </a:rPr>
              <a:t> Nursery School &amp; CC </a:t>
            </a:r>
            <a:r>
              <a:rPr lang="en-GB" sz="1700" dirty="0">
                <a:latin typeface="Century Gothic" pitchFamily="34" charset="0"/>
              </a:rPr>
              <a:t>works with outside agencies who can provide </a:t>
            </a:r>
            <a:r>
              <a:rPr lang="en-GB" sz="1700" dirty="0" smtClean="0">
                <a:latin typeface="Century Gothic" pitchFamily="34" charset="0"/>
              </a:rPr>
              <a:t>a specialised service, </a:t>
            </a:r>
            <a:r>
              <a:rPr lang="en-GB" sz="1700" dirty="0">
                <a:latin typeface="Century Gothic" pitchFamily="34" charset="0"/>
              </a:rPr>
              <a:t>to ensure every child has their needs met. We will always talk to you if we feel that your child needs support from an outside agency and we will ask for your permission to involve them. </a:t>
            </a:r>
          </a:p>
        </p:txBody>
      </p:sp>
      <p:sp>
        <p:nvSpPr>
          <p:cNvPr id="4" name="Rectangle 3"/>
          <p:cNvSpPr/>
          <p:nvPr/>
        </p:nvSpPr>
        <p:spPr>
          <a:xfrm>
            <a:off x="467544" y="1844824"/>
            <a:ext cx="3960440" cy="646331"/>
          </a:xfrm>
          <a:prstGeom prst="rect">
            <a:avLst/>
          </a:prstGeom>
          <a:solidFill>
            <a:schemeClr val="accent1">
              <a:lumMod val="60000"/>
              <a:lumOff val="40000"/>
            </a:schemeClr>
          </a:solidFill>
        </p:spPr>
        <p:txBody>
          <a:bodyPr wrap="square">
            <a:spAutoFit/>
          </a:bodyPr>
          <a:lstStyle/>
          <a:p>
            <a:r>
              <a:rPr lang="en-GB" sz="1200" b="1" dirty="0" smtClean="0">
                <a:latin typeface="Century Gothic" pitchFamily="34" charset="0"/>
              </a:rPr>
              <a:t>Educational </a:t>
            </a:r>
            <a:r>
              <a:rPr lang="en-GB" sz="1200" b="1" dirty="0">
                <a:latin typeface="Century Gothic" pitchFamily="34" charset="0"/>
              </a:rPr>
              <a:t>Psychologist (EP) </a:t>
            </a:r>
            <a:endParaRPr lang="en-GB" sz="1200" dirty="0">
              <a:latin typeface="Century Gothic" pitchFamily="34" charset="0"/>
            </a:endParaRPr>
          </a:p>
          <a:p>
            <a:r>
              <a:rPr lang="en-GB" sz="1200" dirty="0">
                <a:latin typeface="Century Gothic" pitchFamily="34" charset="0"/>
              </a:rPr>
              <a:t>Supports children who have social, mental or emotional needs, or other complex needs. </a:t>
            </a:r>
            <a:endParaRPr lang="en-GB" sz="1200" b="1" dirty="0">
              <a:latin typeface="Century Gothic" pitchFamily="34" charset="0"/>
            </a:endParaRPr>
          </a:p>
        </p:txBody>
      </p:sp>
      <p:sp>
        <p:nvSpPr>
          <p:cNvPr id="5" name="Rectangle 4"/>
          <p:cNvSpPr/>
          <p:nvPr/>
        </p:nvSpPr>
        <p:spPr>
          <a:xfrm>
            <a:off x="467544" y="2852936"/>
            <a:ext cx="8154830" cy="646331"/>
          </a:xfrm>
          <a:prstGeom prst="rect">
            <a:avLst/>
          </a:prstGeom>
          <a:solidFill>
            <a:schemeClr val="accent1">
              <a:lumMod val="60000"/>
              <a:lumOff val="40000"/>
            </a:schemeClr>
          </a:solidFill>
        </p:spPr>
        <p:txBody>
          <a:bodyPr wrap="square">
            <a:spAutoFit/>
          </a:bodyPr>
          <a:lstStyle/>
          <a:p>
            <a:r>
              <a:rPr lang="en-GB" b="1" dirty="0" smtClean="0">
                <a:latin typeface="Century Gothic" pitchFamily="34" charset="0"/>
              </a:rPr>
              <a:t>Speech </a:t>
            </a:r>
            <a:r>
              <a:rPr lang="en-GB" b="1" dirty="0">
                <a:latin typeface="Century Gothic" pitchFamily="34" charset="0"/>
              </a:rPr>
              <a:t>&amp; Language Therapy Service (SALT) </a:t>
            </a:r>
            <a:r>
              <a:rPr lang="en-GB" dirty="0">
                <a:latin typeface="Century Gothic" pitchFamily="34" charset="0"/>
              </a:rPr>
              <a:t>–Support for children with speech and language difficulties. </a:t>
            </a:r>
          </a:p>
        </p:txBody>
      </p:sp>
      <p:sp>
        <p:nvSpPr>
          <p:cNvPr id="6" name="Rectangle 5"/>
          <p:cNvSpPr/>
          <p:nvPr/>
        </p:nvSpPr>
        <p:spPr>
          <a:xfrm>
            <a:off x="5796136" y="5193568"/>
            <a:ext cx="3096344" cy="1446550"/>
          </a:xfrm>
          <a:prstGeom prst="rect">
            <a:avLst/>
          </a:prstGeom>
          <a:solidFill>
            <a:schemeClr val="bg2"/>
          </a:solidFill>
        </p:spPr>
        <p:txBody>
          <a:bodyPr wrap="square">
            <a:spAutoFit/>
          </a:bodyPr>
          <a:lstStyle/>
          <a:p>
            <a:pPr algn="ctr"/>
            <a:r>
              <a:rPr lang="en-GB" b="1" dirty="0" smtClean="0"/>
              <a:t>Health </a:t>
            </a:r>
            <a:r>
              <a:rPr lang="en-GB" b="1" dirty="0"/>
              <a:t>Visitor </a:t>
            </a:r>
            <a:endParaRPr lang="en-GB" b="1" dirty="0" smtClean="0"/>
          </a:p>
          <a:p>
            <a:pPr algn="ctr"/>
            <a:r>
              <a:rPr lang="en-GB" sz="1400" dirty="0" smtClean="0"/>
              <a:t>Support </a:t>
            </a:r>
            <a:r>
              <a:rPr lang="en-GB" sz="1400" dirty="0"/>
              <a:t>for children with </a:t>
            </a:r>
            <a:r>
              <a:rPr lang="en-GB" sz="1400" dirty="0" smtClean="0"/>
              <a:t>development checks, medical </a:t>
            </a:r>
            <a:r>
              <a:rPr lang="en-GB" sz="1400" dirty="0"/>
              <a:t>needs, including where medication is prescribed/required. </a:t>
            </a:r>
          </a:p>
          <a:p>
            <a:pPr algn="ctr"/>
            <a:endParaRPr lang="en-GB" sz="1400" dirty="0" smtClean="0"/>
          </a:p>
          <a:p>
            <a:pPr algn="ctr"/>
            <a:endParaRPr lang="en-GB" sz="1400" dirty="0" smtClean="0"/>
          </a:p>
        </p:txBody>
      </p:sp>
      <p:sp>
        <p:nvSpPr>
          <p:cNvPr id="7" name="Rectangle 6"/>
          <p:cNvSpPr/>
          <p:nvPr/>
        </p:nvSpPr>
        <p:spPr>
          <a:xfrm>
            <a:off x="107504" y="5193569"/>
            <a:ext cx="2952328" cy="1446550"/>
          </a:xfrm>
          <a:prstGeom prst="rect">
            <a:avLst/>
          </a:prstGeom>
          <a:solidFill>
            <a:schemeClr val="accent6">
              <a:lumMod val="20000"/>
              <a:lumOff val="80000"/>
            </a:schemeClr>
          </a:solidFill>
        </p:spPr>
        <p:txBody>
          <a:bodyPr wrap="square">
            <a:spAutoFit/>
          </a:bodyPr>
          <a:lstStyle/>
          <a:p>
            <a:pPr algn="ctr"/>
            <a:r>
              <a:rPr lang="en-GB" b="1" dirty="0" smtClean="0"/>
              <a:t>Occupational </a:t>
            </a:r>
            <a:r>
              <a:rPr lang="en-GB" b="1" dirty="0"/>
              <a:t>Therapy </a:t>
            </a:r>
            <a:endParaRPr lang="en-GB" dirty="0"/>
          </a:p>
          <a:p>
            <a:pPr algn="ctr"/>
            <a:r>
              <a:rPr lang="en-GB" sz="1400" dirty="0"/>
              <a:t>Support for children or young people with physical/sensory issues which impact on their levels of independence and self care </a:t>
            </a:r>
            <a:endParaRPr lang="en-GB" sz="1400" dirty="0" smtClean="0"/>
          </a:p>
          <a:p>
            <a:pPr algn="ctr"/>
            <a:endParaRPr lang="en-GB" sz="1400" dirty="0" smtClean="0"/>
          </a:p>
        </p:txBody>
      </p:sp>
      <p:sp>
        <p:nvSpPr>
          <p:cNvPr id="8" name="Rectangle 7"/>
          <p:cNvSpPr/>
          <p:nvPr/>
        </p:nvSpPr>
        <p:spPr>
          <a:xfrm>
            <a:off x="3059832" y="5193569"/>
            <a:ext cx="2736304" cy="1492716"/>
          </a:xfrm>
          <a:prstGeom prst="rect">
            <a:avLst/>
          </a:prstGeom>
          <a:solidFill>
            <a:schemeClr val="tx2">
              <a:lumMod val="40000"/>
              <a:lumOff val="60000"/>
            </a:schemeClr>
          </a:solidFill>
        </p:spPr>
        <p:txBody>
          <a:bodyPr wrap="square">
            <a:spAutoFit/>
          </a:bodyPr>
          <a:lstStyle/>
          <a:p>
            <a:pPr algn="ctr"/>
            <a:r>
              <a:rPr lang="en-GB" sz="1400" b="1" dirty="0" smtClean="0">
                <a:latin typeface="Century Gothic" pitchFamily="34" charset="0"/>
              </a:rPr>
              <a:t>Family Support Team</a:t>
            </a:r>
          </a:p>
          <a:p>
            <a:pPr algn="ctr"/>
            <a:r>
              <a:rPr lang="en-GB" sz="1100" dirty="0" smtClean="0">
                <a:latin typeface="Century Gothic" pitchFamily="34" charset="0"/>
              </a:rPr>
              <a:t>We have a Family Support drop in service every</a:t>
            </a:r>
          </a:p>
          <a:p>
            <a:pPr algn="ctr"/>
            <a:endParaRPr lang="en-GB" sz="1100" dirty="0" smtClean="0">
              <a:latin typeface="Century Gothic" pitchFamily="34" charset="0"/>
            </a:endParaRPr>
          </a:p>
          <a:p>
            <a:pPr algn="ctr"/>
            <a:r>
              <a:rPr lang="en-GB" sz="1100" dirty="0" smtClean="0">
                <a:latin typeface="Century Gothic" pitchFamily="34" charset="0"/>
              </a:rPr>
              <a:t>Every Monday </a:t>
            </a:r>
          </a:p>
          <a:p>
            <a:pPr algn="ctr"/>
            <a:r>
              <a:rPr lang="en-GB" sz="1100" dirty="0" smtClean="0">
                <a:latin typeface="Century Gothic" pitchFamily="34" charset="0"/>
              </a:rPr>
              <a:t>9:30-11am</a:t>
            </a:r>
          </a:p>
          <a:p>
            <a:pPr algn="ctr"/>
            <a:endParaRPr lang="en-GB" sz="1100" dirty="0">
              <a:latin typeface="Century Gothic" pitchFamily="34" charset="0"/>
            </a:endParaRPr>
          </a:p>
          <a:p>
            <a:pPr algn="ctr"/>
            <a:endParaRPr lang="en-GB" sz="1100" dirty="0">
              <a:latin typeface="Century Gothic" pitchFamily="34" charset="0"/>
            </a:endParaRPr>
          </a:p>
        </p:txBody>
      </p:sp>
      <p:sp>
        <p:nvSpPr>
          <p:cNvPr id="9" name="Rectangle 8"/>
          <p:cNvSpPr/>
          <p:nvPr/>
        </p:nvSpPr>
        <p:spPr>
          <a:xfrm>
            <a:off x="467544" y="3573017"/>
            <a:ext cx="8148394" cy="923330"/>
          </a:xfrm>
          <a:prstGeom prst="rect">
            <a:avLst/>
          </a:prstGeom>
          <a:solidFill>
            <a:schemeClr val="accent1">
              <a:lumMod val="20000"/>
              <a:lumOff val="80000"/>
            </a:schemeClr>
          </a:solidFill>
        </p:spPr>
        <p:txBody>
          <a:bodyPr wrap="square">
            <a:spAutoFit/>
          </a:bodyPr>
          <a:lstStyle/>
          <a:p>
            <a:r>
              <a:rPr lang="en-GB" b="1" dirty="0" smtClean="0">
                <a:latin typeface="Century Gothic" pitchFamily="34" charset="0"/>
              </a:rPr>
              <a:t>Communication </a:t>
            </a:r>
            <a:r>
              <a:rPr lang="en-GB" b="1" dirty="0">
                <a:latin typeface="Century Gothic" pitchFamily="34" charset="0"/>
              </a:rPr>
              <a:t>&amp; Autism Team (CAT) </a:t>
            </a:r>
            <a:endParaRPr lang="en-GB" dirty="0">
              <a:latin typeface="Century Gothic" pitchFamily="34" charset="0"/>
            </a:endParaRPr>
          </a:p>
          <a:p>
            <a:r>
              <a:rPr lang="en-GB" dirty="0">
                <a:latin typeface="Century Gothic" pitchFamily="34" charset="0"/>
              </a:rPr>
              <a:t>Supports </a:t>
            </a:r>
            <a:r>
              <a:rPr lang="en-GB" dirty="0" smtClean="0">
                <a:latin typeface="Century Gothic" pitchFamily="34" charset="0"/>
              </a:rPr>
              <a:t>children, </a:t>
            </a:r>
            <a:r>
              <a:rPr lang="en-GB" dirty="0">
                <a:latin typeface="Century Gothic" pitchFamily="34" charset="0"/>
              </a:rPr>
              <a:t>or young people who are being assessed for, or already have, a diagnosis of Autism or communication difficulties</a:t>
            </a:r>
            <a:r>
              <a:rPr lang="en-GB" dirty="0" smtClean="0">
                <a:latin typeface="Century Gothic" pitchFamily="34" charset="0"/>
              </a:rPr>
              <a:t>.</a:t>
            </a:r>
          </a:p>
        </p:txBody>
      </p:sp>
      <p:sp>
        <p:nvSpPr>
          <p:cNvPr id="12" name="Rectangle 11"/>
          <p:cNvSpPr/>
          <p:nvPr/>
        </p:nvSpPr>
        <p:spPr>
          <a:xfrm>
            <a:off x="4492312" y="1844824"/>
            <a:ext cx="4123626" cy="646331"/>
          </a:xfrm>
          <a:prstGeom prst="rect">
            <a:avLst/>
          </a:prstGeom>
          <a:solidFill>
            <a:schemeClr val="tx1">
              <a:lumMod val="50000"/>
              <a:lumOff val="50000"/>
            </a:schemeClr>
          </a:solidFill>
        </p:spPr>
        <p:txBody>
          <a:bodyPr wrap="square">
            <a:spAutoFit/>
          </a:bodyPr>
          <a:lstStyle/>
          <a:p>
            <a:r>
              <a:rPr lang="en-GB" sz="1200" b="1" dirty="0" smtClean="0">
                <a:latin typeface="Century Gothic" pitchFamily="34" charset="0"/>
              </a:rPr>
              <a:t>SENAR – Principal Officer (PO)</a:t>
            </a:r>
            <a:endParaRPr lang="en-GB" sz="1200" dirty="0">
              <a:latin typeface="Century Gothic" pitchFamily="34" charset="0"/>
            </a:endParaRPr>
          </a:p>
          <a:p>
            <a:r>
              <a:rPr lang="en-GB" sz="1200" dirty="0" smtClean="0">
                <a:latin typeface="Century Gothic" pitchFamily="34" charset="0"/>
              </a:rPr>
              <a:t>If your child has an Education and Health Care Plan (EHC) we will work closely with your principal officer.  </a:t>
            </a:r>
            <a:endParaRPr lang="en-GB" sz="1200" b="1" dirty="0" smtClean="0">
              <a:latin typeface="Century Gothic" pitchFamily="34" charset="0"/>
            </a:endParaRPr>
          </a:p>
        </p:txBody>
      </p:sp>
      <p:pic>
        <p:nvPicPr>
          <p:cNvPr id="11" name="Picture 10"/>
          <p:cNvPicPr>
            <a:picLocks noChangeAspect="1"/>
          </p:cNvPicPr>
          <p:nvPr/>
        </p:nvPicPr>
        <p:blipFill>
          <a:blip r:embed="rId3"/>
          <a:stretch>
            <a:fillRect/>
          </a:stretch>
        </p:blipFill>
        <p:spPr>
          <a:xfrm>
            <a:off x="323528" y="65379"/>
            <a:ext cx="968618" cy="780759"/>
          </a:xfrm>
          <a:prstGeom prst="rect">
            <a:avLst/>
          </a:prstGeom>
        </p:spPr>
      </p:pic>
    </p:spTree>
    <p:extLst>
      <p:ext uri="{BB962C8B-B14F-4D97-AF65-F5344CB8AC3E}">
        <p14:creationId xmlns:p14="http://schemas.microsoft.com/office/powerpoint/2010/main" val="163995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35280" cy="827401"/>
          </a:xfrm>
          <a:solidFill>
            <a:schemeClr val="tx2">
              <a:lumMod val="40000"/>
              <a:lumOff val="60000"/>
            </a:schemeClr>
          </a:solidFill>
        </p:spPr>
        <p:txBody>
          <a:bodyPr>
            <a:normAutofit fontScale="90000"/>
          </a:bodyPr>
          <a:lstStyle/>
          <a:p>
            <a:r>
              <a:rPr lang="en-GB" b="1" dirty="0" smtClean="0"/>
              <a:t/>
            </a:r>
            <a:br>
              <a:rPr lang="en-GB" b="1" dirty="0" smtClean="0"/>
            </a:br>
            <a:r>
              <a:rPr lang="en-GB" b="1" dirty="0" smtClean="0"/>
              <a:t>        Graduated </a:t>
            </a:r>
            <a:r>
              <a:rPr lang="en-GB" b="1" dirty="0"/>
              <a:t>Response</a:t>
            </a:r>
            <a:r>
              <a:rPr lang="en-GB" dirty="0"/>
              <a:t/>
            </a:r>
            <a:br>
              <a:rPr lang="en-GB" dirty="0"/>
            </a:br>
            <a:r>
              <a:rPr lang="en-GB" dirty="0"/>
              <a:t> </a:t>
            </a:r>
          </a:p>
        </p:txBody>
      </p:sp>
      <p:sp>
        <p:nvSpPr>
          <p:cNvPr id="6" name="Rectangle 5"/>
          <p:cNvSpPr/>
          <p:nvPr/>
        </p:nvSpPr>
        <p:spPr>
          <a:xfrm>
            <a:off x="539550" y="1102039"/>
            <a:ext cx="7632849" cy="8802410"/>
          </a:xfrm>
          <a:prstGeom prst="rect">
            <a:avLst/>
          </a:prstGeom>
        </p:spPr>
        <p:txBody>
          <a:bodyPr wrap="square">
            <a:spAutoFit/>
          </a:bodyPr>
          <a:lstStyle/>
          <a:p>
            <a:pPr algn="ctr"/>
            <a:r>
              <a:rPr lang="en-GB" dirty="0" err="1" smtClean="0">
                <a:latin typeface="Century Gothic" pitchFamily="34" charset="0"/>
              </a:rPr>
              <a:t>Goodway</a:t>
            </a:r>
            <a:r>
              <a:rPr lang="en-GB" dirty="0" smtClean="0">
                <a:latin typeface="Century Gothic" pitchFamily="34" charset="0"/>
              </a:rPr>
              <a:t> Nursery School adopts the </a:t>
            </a:r>
          </a:p>
          <a:p>
            <a:pPr algn="ctr"/>
            <a:r>
              <a:rPr lang="en-GB" dirty="0" smtClean="0">
                <a:latin typeface="Century Gothic" pitchFamily="34" charset="0"/>
              </a:rPr>
              <a:t>Graduated </a:t>
            </a:r>
            <a:r>
              <a:rPr lang="en-GB" dirty="0">
                <a:latin typeface="Century Gothic" pitchFamily="34" charset="0"/>
              </a:rPr>
              <a:t>R</a:t>
            </a:r>
            <a:r>
              <a:rPr lang="en-GB" dirty="0" smtClean="0">
                <a:latin typeface="Century Gothic" pitchFamily="34" charset="0"/>
              </a:rPr>
              <a:t>esponse </a:t>
            </a:r>
          </a:p>
          <a:p>
            <a:pPr lvl="0" algn="ctr"/>
            <a:endParaRPr lang="en-GB" dirty="0">
              <a:latin typeface="Century Gothic" pitchFamily="34" charset="0"/>
            </a:endParaRPr>
          </a:p>
          <a:p>
            <a:r>
              <a:rPr lang="en-GB" dirty="0" smtClean="0"/>
              <a:t>The </a:t>
            </a:r>
            <a:r>
              <a:rPr lang="en-GB" b="1" dirty="0" smtClean="0"/>
              <a:t>Graduated </a:t>
            </a:r>
            <a:r>
              <a:rPr lang="en-GB" b="1" dirty="0"/>
              <a:t>Approach</a:t>
            </a:r>
            <a:r>
              <a:rPr lang="en-GB" dirty="0"/>
              <a:t> </a:t>
            </a:r>
            <a:r>
              <a:rPr lang="en-GB" dirty="0" smtClean="0"/>
              <a:t>has  </a:t>
            </a:r>
            <a:r>
              <a:rPr lang="en-GB" b="1" dirty="0"/>
              <a:t>Four Stages</a:t>
            </a:r>
            <a:r>
              <a:rPr lang="en-GB" dirty="0"/>
              <a:t> of action:</a:t>
            </a:r>
          </a:p>
          <a:p>
            <a:r>
              <a:rPr lang="en-GB" b="1" dirty="0" smtClean="0"/>
              <a:t>1. Assess - </a:t>
            </a:r>
            <a:r>
              <a:rPr lang="en-GB" dirty="0" err="1" smtClean="0"/>
              <a:t>Goodway</a:t>
            </a:r>
            <a:r>
              <a:rPr lang="en-GB" dirty="0" smtClean="0"/>
              <a:t> </a:t>
            </a:r>
            <a:r>
              <a:rPr lang="en-GB" dirty="0"/>
              <a:t>Assessments are:</a:t>
            </a:r>
          </a:p>
          <a:p>
            <a:pPr lvl="0"/>
            <a:r>
              <a:rPr lang="en-GB" dirty="0" smtClean="0"/>
              <a:t>                    Baseline</a:t>
            </a:r>
            <a:endParaRPr lang="en-GB" dirty="0"/>
          </a:p>
          <a:p>
            <a:pPr lvl="0"/>
            <a:r>
              <a:rPr lang="en-GB" dirty="0"/>
              <a:t>	</a:t>
            </a:r>
            <a:r>
              <a:rPr lang="en-GB" dirty="0" smtClean="0"/>
              <a:t>   </a:t>
            </a:r>
            <a:r>
              <a:rPr lang="en-GB" dirty="0" err="1" smtClean="0"/>
              <a:t>WellComm</a:t>
            </a:r>
            <a:endParaRPr lang="en-GB" dirty="0"/>
          </a:p>
          <a:p>
            <a:pPr lvl="0"/>
            <a:r>
              <a:rPr lang="en-GB" dirty="0" smtClean="0"/>
              <a:t>                    Tapestry – online Learning Journey</a:t>
            </a:r>
            <a:endParaRPr lang="en-GB" dirty="0"/>
          </a:p>
          <a:p>
            <a:pPr lvl="0"/>
            <a:endParaRPr lang="en-GB" b="1" dirty="0" smtClean="0"/>
          </a:p>
          <a:p>
            <a:pPr lvl="0"/>
            <a:r>
              <a:rPr lang="en-GB" b="1" dirty="0" smtClean="0"/>
              <a:t>2. Plan  -    </a:t>
            </a:r>
            <a:r>
              <a:rPr lang="en-GB" dirty="0" smtClean="0"/>
              <a:t>This happens daily and weekly, in</a:t>
            </a:r>
          </a:p>
          <a:p>
            <a:r>
              <a:rPr lang="en-GB" dirty="0"/>
              <a:t> </a:t>
            </a:r>
            <a:r>
              <a:rPr lang="en-GB" dirty="0" smtClean="0"/>
              <a:t>                   whole staff meetings</a:t>
            </a:r>
          </a:p>
          <a:p>
            <a:endParaRPr lang="en-GB" dirty="0"/>
          </a:p>
          <a:p>
            <a:pPr lvl="0"/>
            <a:r>
              <a:rPr lang="en-GB" b="1" dirty="0" smtClean="0"/>
              <a:t>3. Do  -       </a:t>
            </a:r>
            <a:r>
              <a:rPr lang="en-GB" dirty="0" smtClean="0"/>
              <a:t>in a variety of ways</a:t>
            </a:r>
          </a:p>
          <a:p>
            <a:pPr lvl="0"/>
            <a:endParaRPr lang="en-GB" dirty="0"/>
          </a:p>
          <a:p>
            <a:r>
              <a:rPr lang="en-GB" b="1" dirty="0" smtClean="0"/>
              <a:t>4. Review - </a:t>
            </a:r>
            <a:r>
              <a:rPr lang="en-GB" sz="1600" dirty="0"/>
              <a:t>monitor every 2 weeks for a </a:t>
            </a:r>
            <a:r>
              <a:rPr lang="en-GB" sz="1600" dirty="0" smtClean="0"/>
              <a:t>6</a:t>
            </a:r>
          </a:p>
          <a:p>
            <a:r>
              <a:rPr lang="en-GB" sz="1600" dirty="0"/>
              <a:t> </a:t>
            </a:r>
            <a:r>
              <a:rPr lang="en-GB" sz="1600" dirty="0" smtClean="0"/>
              <a:t>                      week </a:t>
            </a:r>
            <a:r>
              <a:rPr lang="en-GB" sz="1600" dirty="0"/>
              <a:t>period.  After 6 weeks </a:t>
            </a:r>
            <a:r>
              <a:rPr lang="en-GB" sz="1600" dirty="0" smtClean="0"/>
              <a:t>a</a:t>
            </a:r>
          </a:p>
          <a:p>
            <a:r>
              <a:rPr lang="en-GB" sz="1600" dirty="0"/>
              <a:t> </a:t>
            </a:r>
            <a:r>
              <a:rPr lang="en-GB" sz="1600" dirty="0" smtClean="0"/>
              <a:t>                      decision will be </a:t>
            </a:r>
            <a:r>
              <a:rPr lang="en-GB" sz="1600" dirty="0"/>
              <a:t>made whether </a:t>
            </a:r>
            <a:r>
              <a:rPr lang="en-GB" sz="1600" dirty="0" smtClean="0"/>
              <a:t>the</a:t>
            </a:r>
          </a:p>
          <a:p>
            <a:r>
              <a:rPr lang="en-GB" sz="1600" dirty="0"/>
              <a:t> </a:t>
            </a:r>
            <a:r>
              <a:rPr lang="en-GB" sz="1600" dirty="0" smtClean="0"/>
              <a:t>                      child </a:t>
            </a:r>
            <a:r>
              <a:rPr lang="en-GB" sz="1600" dirty="0"/>
              <a:t>needs a </a:t>
            </a:r>
            <a:r>
              <a:rPr lang="en-GB" sz="1600" dirty="0" smtClean="0"/>
              <a:t>SEN </a:t>
            </a:r>
            <a:r>
              <a:rPr lang="en-GB" sz="1600" dirty="0"/>
              <a:t>Support </a:t>
            </a:r>
            <a:r>
              <a:rPr lang="en-GB" sz="1600" dirty="0" smtClean="0"/>
              <a:t>Plan,</a:t>
            </a:r>
          </a:p>
          <a:p>
            <a:r>
              <a:rPr lang="en-GB" sz="1600" dirty="0"/>
              <a:t> </a:t>
            </a:r>
            <a:r>
              <a:rPr lang="en-GB" sz="1600" dirty="0" smtClean="0"/>
              <a:t>                      referrals  to different professionals or an</a:t>
            </a:r>
          </a:p>
          <a:p>
            <a:r>
              <a:rPr lang="en-GB" sz="1600" dirty="0"/>
              <a:t> </a:t>
            </a:r>
            <a:r>
              <a:rPr lang="en-GB" sz="1600" dirty="0" smtClean="0"/>
              <a:t>                     Education and Health Care Plan</a:t>
            </a:r>
            <a:endParaRPr lang="en-GB" sz="1600" dirty="0"/>
          </a:p>
          <a:p>
            <a:pPr lvl="0"/>
            <a:endParaRPr lang="en-GB" b="1" dirty="0" smtClean="0"/>
          </a:p>
          <a:p>
            <a:pPr lvl="0"/>
            <a:endParaRPr lang="en-GB" dirty="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a:t> </a:t>
            </a:r>
          </a:p>
        </p:txBody>
      </p:sp>
      <p:pic>
        <p:nvPicPr>
          <p:cNvPr id="3" name="Picture 2"/>
          <p:cNvPicPr>
            <a:picLocks noChangeAspect="1"/>
          </p:cNvPicPr>
          <p:nvPr/>
        </p:nvPicPr>
        <p:blipFill>
          <a:blip r:embed="rId2"/>
          <a:stretch>
            <a:fillRect/>
          </a:stretch>
        </p:blipFill>
        <p:spPr>
          <a:xfrm>
            <a:off x="971600" y="366080"/>
            <a:ext cx="824602" cy="664674"/>
          </a:xfrm>
          <a:prstGeom prst="rect">
            <a:avLst/>
          </a:prstGeom>
        </p:spPr>
      </p:pic>
      <p:pic>
        <p:nvPicPr>
          <p:cNvPr id="4" name="Picture 3"/>
          <p:cNvPicPr>
            <a:picLocks noChangeAspect="1"/>
          </p:cNvPicPr>
          <p:nvPr/>
        </p:nvPicPr>
        <p:blipFill>
          <a:blip r:embed="rId3"/>
          <a:stretch>
            <a:fillRect/>
          </a:stretch>
        </p:blipFill>
        <p:spPr>
          <a:xfrm>
            <a:off x="5572226" y="2348880"/>
            <a:ext cx="2695575" cy="1323975"/>
          </a:xfrm>
          <a:prstGeom prst="rect">
            <a:avLst/>
          </a:prstGeom>
        </p:spPr>
      </p:pic>
      <p:pic>
        <p:nvPicPr>
          <p:cNvPr id="5" name="Picture 4"/>
          <p:cNvPicPr>
            <a:picLocks noChangeAspect="1"/>
          </p:cNvPicPr>
          <p:nvPr/>
        </p:nvPicPr>
        <p:blipFill>
          <a:blip r:embed="rId4"/>
          <a:stretch>
            <a:fillRect/>
          </a:stretch>
        </p:blipFill>
        <p:spPr>
          <a:xfrm>
            <a:off x="5534126" y="3723773"/>
            <a:ext cx="2809875" cy="1323975"/>
          </a:xfrm>
          <a:prstGeom prst="rect">
            <a:avLst/>
          </a:prstGeom>
        </p:spPr>
      </p:pic>
      <p:pic>
        <p:nvPicPr>
          <p:cNvPr id="7" name="Picture 6"/>
          <p:cNvPicPr>
            <a:picLocks noChangeAspect="1"/>
          </p:cNvPicPr>
          <p:nvPr/>
        </p:nvPicPr>
        <p:blipFill>
          <a:blip r:embed="rId5"/>
          <a:stretch>
            <a:fillRect/>
          </a:stretch>
        </p:blipFill>
        <p:spPr>
          <a:xfrm>
            <a:off x="5572226" y="5154016"/>
            <a:ext cx="2771775" cy="1304925"/>
          </a:xfrm>
          <a:prstGeom prst="rect">
            <a:avLst/>
          </a:prstGeom>
        </p:spPr>
      </p:pic>
    </p:spTree>
    <p:extLst>
      <p:ext uri="{BB962C8B-B14F-4D97-AF65-F5344CB8AC3E}">
        <p14:creationId xmlns:p14="http://schemas.microsoft.com/office/powerpoint/2010/main" val="373831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tx2">
              <a:lumMod val="40000"/>
              <a:lumOff val="60000"/>
            </a:schemeClr>
          </a:solidFill>
        </p:spPr>
        <p:txBody>
          <a:bodyPr>
            <a:normAutofit fontScale="90000"/>
          </a:bodyPr>
          <a:lstStyle/>
          <a:p>
            <a:r>
              <a:rPr lang="en-GB" b="1" dirty="0" smtClean="0"/>
              <a:t/>
            </a:r>
            <a:br>
              <a:rPr lang="en-GB" b="1" dirty="0" smtClean="0"/>
            </a:br>
            <a:r>
              <a:rPr lang="en-GB" b="1" dirty="0" smtClean="0"/>
              <a:t>        Preparing for Adulthood</a:t>
            </a:r>
            <a:r>
              <a:rPr lang="en-GB" dirty="0"/>
              <a:t/>
            </a:r>
            <a:br>
              <a:rPr lang="en-GB" dirty="0"/>
            </a:br>
            <a:r>
              <a:rPr lang="en-GB" dirty="0"/>
              <a:t> </a:t>
            </a:r>
          </a:p>
        </p:txBody>
      </p:sp>
      <p:sp>
        <p:nvSpPr>
          <p:cNvPr id="6" name="Content Placeholder 5"/>
          <p:cNvSpPr>
            <a:spLocks noGrp="1"/>
          </p:cNvSpPr>
          <p:nvPr>
            <p:ph idx="1"/>
          </p:nvPr>
        </p:nvSpPr>
        <p:spPr/>
        <p:txBody>
          <a:bodyPr>
            <a:normAutofit fontScale="55000" lnSpcReduction="20000"/>
          </a:bodyPr>
          <a:lstStyle/>
          <a:p>
            <a:r>
              <a:rPr lang="en-GB" dirty="0" smtClean="0"/>
              <a:t>We prepare all of our SEND learners for adulthood from the earliest stages. The provision is personalised and focused on the aspirations of the young person and their parents.</a:t>
            </a:r>
          </a:p>
          <a:p>
            <a:r>
              <a:rPr lang="en-GB" dirty="0" smtClean="0"/>
              <a:t>The four areas of preparation for adulthood are:</a:t>
            </a:r>
          </a:p>
          <a:p>
            <a:r>
              <a:rPr lang="en-GB" dirty="0" smtClean="0"/>
              <a:t>Employment (including Higher Education)</a:t>
            </a:r>
          </a:p>
          <a:p>
            <a:r>
              <a:rPr lang="en-GB" dirty="0" smtClean="0"/>
              <a:t>Independent Living</a:t>
            </a:r>
          </a:p>
          <a:p>
            <a:r>
              <a:rPr lang="en-GB" dirty="0" smtClean="0"/>
              <a:t>Community Inclusion (including participation in society)</a:t>
            </a:r>
          </a:p>
          <a:p>
            <a:r>
              <a:rPr lang="en-GB" dirty="0" smtClean="0"/>
              <a:t>Health</a:t>
            </a:r>
          </a:p>
          <a:p>
            <a:r>
              <a:rPr lang="en-GB" dirty="0" smtClean="0"/>
              <a:t>Discussions with parents always encourage thinking about what the future might look like for their child at an early age. We promote a focus on outcomes that are transferable to the real world. We understand and acknowledge that all of our learners develop at  different rates and we always use their personalised starting points in all preparation for adulthood and when setting individualised targets and provision.</a:t>
            </a:r>
          </a:p>
          <a:p>
            <a:r>
              <a:rPr lang="en-GB" dirty="0" smtClean="0"/>
              <a:t>For more information please follow this link:</a:t>
            </a:r>
          </a:p>
          <a:p>
            <a:r>
              <a:rPr lang="en-GB" dirty="0">
                <a:hlinkClick r:id="rId2"/>
              </a:rPr>
              <a:t>https://</a:t>
            </a:r>
            <a:r>
              <a:rPr lang="en-GB" dirty="0" smtClean="0">
                <a:hlinkClick r:id="rId2"/>
              </a:rPr>
              <a:t>www.ndti.org.uk/resources/preparing-for-adulthood-all-tools-resources</a:t>
            </a:r>
            <a:endParaRPr lang="en-GB" dirty="0" smtClean="0"/>
          </a:p>
          <a:p>
            <a:endParaRPr lang="en-GB" dirty="0" smtClean="0"/>
          </a:p>
        </p:txBody>
      </p:sp>
    </p:spTree>
    <p:extLst>
      <p:ext uri="{BB962C8B-B14F-4D97-AF65-F5344CB8AC3E}">
        <p14:creationId xmlns:p14="http://schemas.microsoft.com/office/powerpoint/2010/main" val="428376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33872" y="404665"/>
            <a:ext cx="8496944" cy="1296144"/>
          </a:xfrm>
          <a:prstGeom prst="rect">
            <a:avLst/>
          </a:prstGeom>
          <a:solidFill>
            <a:schemeClr val="tx2">
              <a:lumMod val="40000"/>
              <a:lumOff val="60000"/>
            </a:schemeClr>
          </a:solidFill>
          <a:ln>
            <a:noFill/>
          </a:ln>
          <a:effectLst/>
          <a:extLst/>
        </p:spPr>
      </p:pic>
      <p:sp>
        <p:nvSpPr>
          <p:cNvPr id="2" name="Title 1"/>
          <p:cNvSpPr>
            <a:spLocks noGrp="1"/>
          </p:cNvSpPr>
          <p:nvPr>
            <p:ph type="title"/>
          </p:nvPr>
        </p:nvSpPr>
        <p:spPr>
          <a:xfrm>
            <a:off x="467544" y="1700808"/>
            <a:ext cx="8229600" cy="1143000"/>
          </a:xfrm>
        </p:spPr>
        <p:txBody>
          <a:bodyPr>
            <a:noAutofit/>
          </a:bodyPr>
          <a:lstStyle/>
          <a:p>
            <a:r>
              <a:rPr lang="en-GB" sz="2800" dirty="0" smtClean="0"/>
              <a:t/>
            </a:r>
            <a:br>
              <a:rPr lang="en-GB" sz="2800" dirty="0" smtClean="0"/>
            </a:br>
            <a:r>
              <a:rPr lang="en-GB" sz="2800" dirty="0" smtClean="0"/>
              <a:t>Useful Documents found on My Care in Birmingham </a:t>
            </a:r>
            <a:endParaRPr lang="en-GB" sz="2800" dirty="0"/>
          </a:p>
        </p:txBody>
      </p:sp>
      <p:sp>
        <p:nvSpPr>
          <p:cNvPr id="3" name="Content Placeholder 2"/>
          <p:cNvSpPr>
            <a:spLocks noGrp="1"/>
          </p:cNvSpPr>
          <p:nvPr>
            <p:ph idx="1"/>
          </p:nvPr>
        </p:nvSpPr>
        <p:spPr>
          <a:xfrm>
            <a:off x="333872" y="1988840"/>
            <a:ext cx="8496944" cy="4608513"/>
          </a:xfrm>
          <a:solidFill>
            <a:schemeClr val="bg1">
              <a:lumMod val="75000"/>
            </a:schemeClr>
          </a:solidFill>
        </p:spPr>
        <p:txBody>
          <a:bodyPr/>
          <a:lstStyle/>
          <a:p>
            <a:pPr marL="0" indent="0">
              <a:buNone/>
            </a:pPr>
            <a:r>
              <a:rPr lang="en-GB" sz="1600" dirty="0" smtClean="0"/>
              <a:t>My Care In Birmingham</a:t>
            </a:r>
          </a:p>
          <a:p>
            <a:pPr marL="0" indent="0">
              <a:buNone/>
            </a:pPr>
            <a:r>
              <a:rPr lang="en-GB" sz="1600" dirty="0">
                <a:hlinkClick r:id="rId3"/>
              </a:rPr>
              <a:t>https://www.localofferbirmingham.co.uk</a:t>
            </a:r>
            <a:r>
              <a:rPr lang="en-GB" sz="1600" dirty="0" smtClean="0">
                <a:hlinkClick r:id="rId3"/>
              </a:rPr>
              <a:t>/</a:t>
            </a:r>
            <a:endParaRPr lang="en-GB" sz="1600" dirty="0" smtClean="0"/>
          </a:p>
          <a:p>
            <a:pPr marL="0" indent="0">
              <a:buNone/>
            </a:pPr>
            <a:r>
              <a:rPr lang="en-GB" sz="1600" dirty="0" smtClean="0">
                <a:hlinkClick r:id="rId4"/>
              </a:rPr>
              <a:t>https</a:t>
            </a:r>
            <a:r>
              <a:rPr lang="en-GB" sz="1600" dirty="0">
                <a:hlinkClick r:id="rId4"/>
              </a:rPr>
              <a:t>://birmingham.connecttosupport.org/s4s/WhereILive/Council?pageId=3859&amp;lockLA=True</a:t>
            </a:r>
            <a:endParaRPr lang="en-GB" sz="1600" dirty="0" smtClean="0"/>
          </a:p>
          <a:p>
            <a:pPr marL="0" indent="0">
              <a:buNone/>
            </a:pPr>
            <a:endParaRPr lang="en-GB" sz="1600" dirty="0" smtClean="0"/>
          </a:p>
          <a:p>
            <a:pPr marL="0" indent="0">
              <a:buNone/>
            </a:pPr>
            <a:r>
              <a:rPr lang="en-GB" sz="1600" dirty="0" smtClean="0"/>
              <a:t>SEND </a:t>
            </a:r>
            <a:r>
              <a:rPr lang="en-GB" sz="1600" dirty="0"/>
              <a:t>Code of </a:t>
            </a:r>
            <a:r>
              <a:rPr lang="en-GB" sz="1600" dirty="0" smtClean="0"/>
              <a:t>Practice </a:t>
            </a:r>
            <a:endParaRPr lang="en-GB" sz="1600" dirty="0">
              <a:hlinkClick r:id="rId5"/>
            </a:endParaRPr>
          </a:p>
          <a:p>
            <a:pPr marL="0" indent="0">
              <a:buNone/>
            </a:pPr>
            <a:r>
              <a:rPr lang="en-GB" sz="1600" dirty="0" smtClean="0">
                <a:hlinkClick r:id="rId6"/>
              </a:rPr>
              <a:t>https</a:t>
            </a:r>
            <a:r>
              <a:rPr lang="en-GB" sz="1600" dirty="0">
                <a:hlinkClick r:id="rId6"/>
              </a:rPr>
              <a:t>://</a:t>
            </a:r>
            <a:r>
              <a:rPr lang="en-GB" sz="1600" dirty="0" smtClean="0">
                <a:hlinkClick r:id="rId6"/>
              </a:rPr>
              <a:t>www.birmingham.gov.uk/info/50034/birminghams_local_offer_send/1421/special_educational_needs_code_of_practice</a:t>
            </a:r>
            <a:endParaRPr lang="en-GB" sz="1600" dirty="0" smtClean="0"/>
          </a:p>
          <a:p>
            <a:pPr marL="0" indent="0">
              <a:buNone/>
            </a:pPr>
            <a:endParaRPr lang="en-GB" sz="1600" dirty="0" smtClean="0"/>
          </a:p>
          <a:p>
            <a:pPr marL="0" indent="0">
              <a:buNone/>
            </a:pPr>
            <a:r>
              <a:rPr lang="en-GB" sz="1600" dirty="0">
                <a:hlinkClick r:id="rId7"/>
              </a:rPr>
              <a:t>https://</a:t>
            </a:r>
            <a:r>
              <a:rPr lang="en-GB" sz="1600" dirty="0" smtClean="0">
                <a:hlinkClick r:id="rId7"/>
              </a:rPr>
              <a:t>assets.publishing.service.gov.uk/government/uploads/system/uploads/attachment_data/file/398815/SEND_Code_of_Practice_January_2015.pdf</a:t>
            </a:r>
            <a:endParaRPr lang="en-GB" sz="1600" dirty="0" smtClean="0"/>
          </a:p>
          <a:p>
            <a:pPr marL="0" indent="0">
              <a:buNone/>
            </a:pPr>
            <a:endParaRPr lang="en-GB" sz="1600" dirty="0" smtClean="0"/>
          </a:p>
          <a:p>
            <a:pPr marL="0" indent="0">
              <a:buNone/>
            </a:pPr>
            <a:r>
              <a:rPr lang="en-GB" sz="1600" dirty="0" smtClean="0"/>
              <a:t>EHC </a:t>
            </a:r>
            <a:r>
              <a:rPr lang="en-GB" sz="1600" dirty="0"/>
              <a:t>pathway</a:t>
            </a:r>
          </a:p>
          <a:p>
            <a:pPr marL="0" indent="0">
              <a:buNone/>
            </a:pPr>
            <a:r>
              <a:rPr lang="en-GB" sz="1800" dirty="0">
                <a:hlinkClick r:id="rId8"/>
              </a:rPr>
              <a:t>https://www.birmingham.gov.uk/downloads/file/8190/ehc_pathway_revised_130815</a:t>
            </a:r>
            <a:endParaRPr lang="en-GB" sz="1800" dirty="0"/>
          </a:p>
          <a:p>
            <a:pPr marL="0" indent="0">
              <a:buNone/>
            </a:pPr>
            <a:endParaRPr lang="en-GB" sz="1800"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9"/>
          <a:stretch>
            <a:fillRect/>
          </a:stretch>
        </p:blipFill>
        <p:spPr>
          <a:xfrm>
            <a:off x="7452320" y="5726665"/>
            <a:ext cx="1046035" cy="843161"/>
          </a:xfrm>
          <a:prstGeom prst="rect">
            <a:avLst/>
          </a:prstGeom>
        </p:spPr>
      </p:pic>
    </p:spTree>
    <p:extLst>
      <p:ext uri="{BB962C8B-B14F-4D97-AF65-F5344CB8AC3E}">
        <p14:creationId xmlns:p14="http://schemas.microsoft.com/office/powerpoint/2010/main" val="31625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GB" sz="3600" dirty="0" smtClean="0"/>
              <a:t>Developing Local Provision (DLP) </a:t>
            </a:r>
            <a:endParaRPr lang="en-GB" sz="3600" dirty="0"/>
          </a:p>
        </p:txBody>
      </p:sp>
      <p:pic>
        <p:nvPicPr>
          <p:cNvPr id="6" name="Content Placeholder 5"/>
          <p:cNvPicPr>
            <a:picLocks noGrp="1" noChangeAspect="1"/>
          </p:cNvPicPr>
          <p:nvPr>
            <p:ph idx="1"/>
          </p:nvPr>
        </p:nvPicPr>
        <p:blipFill rotWithShape="1">
          <a:blip r:embed="rId2"/>
          <a:srcRect l="48334"/>
          <a:stretch/>
        </p:blipFill>
        <p:spPr>
          <a:xfrm>
            <a:off x="4877781" y="1534034"/>
            <a:ext cx="3809020" cy="4247317"/>
          </a:xfrm>
          <a:prstGeom prst="rect">
            <a:avLst/>
          </a:prstGeom>
        </p:spPr>
      </p:pic>
      <p:pic>
        <p:nvPicPr>
          <p:cNvPr id="4" name="Picture 3"/>
          <p:cNvPicPr>
            <a:picLocks noChangeAspect="1"/>
          </p:cNvPicPr>
          <p:nvPr/>
        </p:nvPicPr>
        <p:blipFill>
          <a:blip r:embed="rId3"/>
          <a:stretch>
            <a:fillRect/>
          </a:stretch>
        </p:blipFill>
        <p:spPr>
          <a:xfrm>
            <a:off x="611560" y="479053"/>
            <a:ext cx="829128" cy="664522"/>
          </a:xfrm>
          <a:prstGeom prst="rect">
            <a:avLst/>
          </a:prstGeom>
        </p:spPr>
      </p:pic>
      <p:sp>
        <p:nvSpPr>
          <p:cNvPr id="7" name="Rectangle 6"/>
          <p:cNvSpPr/>
          <p:nvPr/>
        </p:nvSpPr>
        <p:spPr>
          <a:xfrm>
            <a:off x="251520" y="1534034"/>
            <a:ext cx="4572000" cy="4247317"/>
          </a:xfrm>
          <a:prstGeom prst="rect">
            <a:avLst/>
          </a:prstGeom>
        </p:spPr>
        <p:txBody>
          <a:bodyPr>
            <a:spAutoFit/>
          </a:bodyPr>
          <a:lstStyle/>
          <a:p>
            <a:r>
              <a:rPr lang="en-US" dirty="0">
                <a:solidFill>
                  <a:srgbClr val="0C0218"/>
                </a:solidFill>
                <a:latin typeface="futura-pt"/>
              </a:rPr>
              <a:t>We aim to provide:</a:t>
            </a:r>
          </a:p>
          <a:p>
            <a:pPr>
              <a:buFont typeface="Arial" panose="020B0604020202020204" pitchFamily="34" charset="0"/>
              <a:buChar char="•"/>
            </a:pPr>
            <a:r>
              <a:rPr lang="en-US" dirty="0">
                <a:solidFill>
                  <a:srgbClr val="0C0218"/>
                </a:solidFill>
                <a:latin typeface="futura-pt"/>
              </a:rPr>
              <a:t>A responsive and reliable point of contact </a:t>
            </a:r>
            <a:r>
              <a:rPr lang="en-US" b="1" dirty="0">
                <a:solidFill>
                  <a:srgbClr val="0C0218"/>
                </a:solidFill>
                <a:latin typeface="futura-pt"/>
              </a:rPr>
              <a:t>for parents/</a:t>
            </a:r>
            <a:r>
              <a:rPr lang="en-US" b="1" dirty="0" err="1">
                <a:solidFill>
                  <a:srgbClr val="0C0218"/>
                </a:solidFill>
                <a:latin typeface="futura-pt"/>
              </a:rPr>
              <a:t>carers</a:t>
            </a:r>
            <a:r>
              <a:rPr lang="en-US" dirty="0">
                <a:solidFill>
                  <a:srgbClr val="0C0218"/>
                </a:solidFill>
                <a:latin typeface="futura-pt"/>
              </a:rPr>
              <a:t> to access professional advice and guidance about their child’s development and learning for parents and </a:t>
            </a:r>
            <a:r>
              <a:rPr lang="en-US" dirty="0" err="1">
                <a:solidFill>
                  <a:srgbClr val="0C0218"/>
                </a:solidFill>
                <a:latin typeface="futura-pt"/>
              </a:rPr>
              <a:t>carers</a:t>
            </a:r>
            <a:r>
              <a:rPr lang="en-US" dirty="0">
                <a:solidFill>
                  <a:srgbClr val="0C0218"/>
                </a:solidFill>
                <a:latin typeface="futura-pt"/>
              </a:rPr>
              <a:t>.</a:t>
            </a:r>
          </a:p>
          <a:p>
            <a:pPr>
              <a:buFont typeface="Arial" panose="020B0604020202020204" pitchFamily="34" charset="0"/>
              <a:buChar char="•"/>
            </a:pPr>
            <a:r>
              <a:rPr lang="en-US" dirty="0">
                <a:solidFill>
                  <a:srgbClr val="0C0218"/>
                </a:solidFill>
                <a:latin typeface="futura-pt"/>
              </a:rPr>
              <a:t>A professional development </a:t>
            </a:r>
            <a:r>
              <a:rPr lang="en-US" dirty="0" err="1">
                <a:solidFill>
                  <a:srgbClr val="0C0218"/>
                </a:solidFill>
                <a:latin typeface="futura-pt"/>
              </a:rPr>
              <a:t>programme</a:t>
            </a:r>
            <a:r>
              <a:rPr lang="en-US" dirty="0">
                <a:solidFill>
                  <a:srgbClr val="0C0218"/>
                </a:solidFill>
                <a:latin typeface="futura-pt"/>
              </a:rPr>
              <a:t> of training and information, connections with relevant professionals and access to a network of colleagues engaged in a learning community </a:t>
            </a:r>
            <a:r>
              <a:rPr lang="en-US" b="1" dirty="0">
                <a:solidFill>
                  <a:srgbClr val="0C0218"/>
                </a:solidFill>
                <a:latin typeface="futura-pt"/>
              </a:rPr>
              <a:t>for staff in all settings</a:t>
            </a:r>
            <a:r>
              <a:rPr lang="en-US" dirty="0">
                <a:solidFill>
                  <a:srgbClr val="0C0218"/>
                </a:solidFill>
                <a:latin typeface="futura-pt"/>
              </a:rPr>
              <a:t>.</a:t>
            </a:r>
          </a:p>
          <a:p>
            <a:pPr>
              <a:buFont typeface="Arial" panose="020B0604020202020204" pitchFamily="34" charset="0"/>
              <a:buChar char="•"/>
            </a:pPr>
            <a:r>
              <a:rPr lang="en-US" dirty="0">
                <a:solidFill>
                  <a:srgbClr val="0C0218"/>
                </a:solidFill>
                <a:latin typeface="futura-pt"/>
              </a:rPr>
              <a:t>A collaborative and positive </a:t>
            </a:r>
            <a:r>
              <a:rPr lang="en-US" b="1" dirty="0">
                <a:solidFill>
                  <a:srgbClr val="0C0218"/>
                </a:solidFill>
                <a:latin typeface="futura-pt"/>
              </a:rPr>
              <a:t>partnership with all professionals</a:t>
            </a:r>
            <a:r>
              <a:rPr lang="en-US" dirty="0">
                <a:solidFill>
                  <a:srgbClr val="0C0218"/>
                </a:solidFill>
                <a:latin typeface="futura-pt"/>
              </a:rPr>
              <a:t> to ensure child’s right to access high quality early education</a:t>
            </a:r>
            <a:endParaRPr lang="en-US" b="0" i="0" dirty="0">
              <a:solidFill>
                <a:srgbClr val="0C0218"/>
              </a:solidFill>
              <a:effectLst/>
              <a:latin typeface="futura-pt"/>
            </a:endParaRPr>
          </a:p>
        </p:txBody>
      </p:sp>
      <p:pic>
        <p:nvPicPr>
          <p:cNvPr id="8" name="Picture 7"/>
          <p:cNvPicPr>
            <a:picLocks noChangeAspect="1"/>
          </p:cNvPicPr>
          <p:nvPr/>
        </p:nvPicPr>
        <p:blipFill rotWithShape="1">
          <a:blip r:embed="rId4"/>
          <a:srcRect l="6248"/>
          <a:stretch/>
        </p:blipFill>
        <p:spPr>
          <a:xfrm>
            <a:off x="7812360" y="364170"/>
            <a:ext cx="754130" cy="963935"/>
          </a:xfrm>
          <a:prstGeom prst="rect">
            <a:avLst/>
          </a:prstGeom>
        </p:spPr>
      </p:pic>
    </p:spTree>
    <p:extLst>
      <p:ext uri="{BB962C8B-B14F-4D97-AF65-F5344CB8AC3E}">
        <p14:creationId xmlns:p14="http://schemas.microsoft.com/office/powerpoint/2010/main" val="88456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GB" dirty="0" smtClean="0"/>
              <a:t>Consultation with Parents </a:t>
            </a:r>
            <a:endParaRPr lang="en-GB" dirty="0"/>
          </a:p>
        </p:txBody>
      </p:sp>
      <p:sp>
        <p:nvSpPr>
          <p:cNvPr id="3" name="Content Placeholder 2"/>
          <p:cNvSpPr>
            <a:spLocks noGrp="1"/>
          </p:cNvSpPr>
          <p:nvPr>
            <p:ph idx="1"/>
          </p:nvPr>
        </p:nvSpPr>
        <p:spPr>
          <a:solidFill>
            <a:schemeClr val="accent3">
              <a:lumMod val="60000"/>
              <a:lumOff val="40000"/>
            </a:schemeClr>
          </a:solidFill>
        </p:spPr>
        <p:txBody>
          <a:bodyPr>
            <a:normAutofit fontScale="92500" lnSpcReduction="10000"/>
          </a:bodyPr>
          <a:lstStyle/>
          <a:p>
            <a:pPr marL="0" indent="0">
              <a:buNone/>
            </a:pPr>
            <a:r>
              <a:rPr lang="en-GB" sz="2000" dirty="0" smtClean="0"/>
              <a:t>There was a consultation with parents at nursery in </a:t>
            </a:r>
            <a:r>
              <a:rPr lang="en-GB" sz="2000" b="1" dirty="0" smtClean="0"/>
              <a:t>July 2024</a:t>
            </a:r>
            <a:r>
              <a:rPr lang="en-GB" sz="2000" dirty="0" smtClean="0"/>
              <a:t>. Parents shared what they thought worked for their child and family and made suggestions: </a:t>
            </a:r>
          </a:p>
          <a:p>
            <a:pPr marL="0" indent="0">
              <a:buNone/>
            </a:pPr>
            <a:endParaRPr lang="en-GB" sz="2000" dirty="0" smtClean="0"/>
          </a:p>
          <a:p>
            <a:r>
              <a:rPr lang="en-GB" sz="2000" dirty="0" smtClean="0"/>
              <a:t>Information Report – feedback was that it was clearly presented. Liked photos.</a:t>
            </a:r>
            <a:endParaRPr lang="en-GB" sz="2000" dirty="0"/>
          </a:p>
          <a:p>
            <a:r>
              <a:rPr lang="en-GB" sz="2000" dirty="0" smtClean="0"/>
              <a:t>Really enjoyed attending the coffee mornings to talk to other parents and </a:t>
            </a:r>
            <a:r>
              <a:rPr lang="en-GB" sz="2000" dirty="0" err="1" smtClean="0"/>
              <a:t>SENCo</a:t>
            </a:r>
            <a:r>
              <a:rPr lang="en-GB" sz="2000" dirty="0" smtClean="0"/>
              <a:t> alongside visiting professionals- DLP, Children’s centre, SENSE, OT, SALT, CAT.</a:t>
            </a:r>
          </a:p>
          <a:p>
            <a:r>
              <a:rPr lang="en-GB" sz="2000" dirty="0" smtClean="0"/>
              <a:t>Parents valued the reviews with multi agency professionals which helped them to feel valued and included on their child’s learning journey.</a:t>
            </a:r>
          </a:p>
          <a:p>
            <a:r>
              <a:rPr lang="en-GB" sz="2000" dirty="0" smtClean="0"/>
              <a:t>Parents enjoyed visiting special school settings with their child’s keyworker.</a:t>
            </a:r>
          </a:p>
          <a:p>
            <a:r>
              <a:rPr lang="en-GB" sz="2000" dirty="0" smtClean="0"/>
              <a:t>Parents really enjoyed workshops each half term to see what and how their children learn at Nursery.</a:t>
            </a:r>
          </a:p>
          <a:p>
            <a:r>
              <a:rPr lang="en-GB" sz="2000" dirty="0" smtClean="0"/>
              <a:t>Parents really enjoyed virtual meetings with Occupational Therapy / SALT and nursery staff. </a:t>
            </a:r>
          </a:p>
          <a:p>
            <a:endParaRPr lang="en-GB" sz="2000" dirty="0" smtClean="0"/>
          </a:p>
          <a:p>
            <a:endParaRPr lang="en-GB" sz="2000" dirty="0" smtClean="0"/>
          </a:p>
          <a:p>
            <a:endParaRPr lang="en-GB" dirty="0"/>
          </a:p>
        </p:txBody>
      </p:sp>
    </p:spTree>
    <p:extLst>
      <p:ext uri="{BB962C8B-B14F-4D97-AF65-F5344CB8AC3E}">
        <p14:creationId xmlns:p14="http://schemas.microsoft.com/office/powerpoint/2010/main" val="175232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Consultation with Parents </a:t>
            </a:r>
          </a:p>
        </p:txBody>
      </p:sp>
      <p:sp>
        <p:nvSpPr>
          <p:cNvPr id="3" name="Content Placeholder 2"/>
          <p:cNvSpPr>
            <a:spLocks noGrp="1"/>
          </p:cNvSpPr>
          <p:nvPr>
            <p:ph idx="1"/>
          </p:nvPr>
        </p:nvSpPr>
        <p:spPr/>
        <p:txBody>
          <a:bodyPr>
            <a:normAutofit fontScale="85000" lnSpcReduction="20000"/>
          </a:bodyPr>
          <a:lstStyle/>
          <a:p>
            <a:r>
              <a:rPr lang="en-GB" dirty="0" smtClean="0"/>
              <a:t>Quotes from parents July 2024:</a:t>
            </a:r>
          </a:p>
          <a:p>
            <a:r>
              <a:rPr lang="en-GB" dirty="0" smtClean="0"/>
              <a:t>“Thank you so much for all the support X has received. I can really see a difference in his mood. He is a lot happier”.</a:t>
            </a:r>
          </a:p>
          <a:p>
            <a:r>
              <a:rPr lang="en-GB" dirty="0" smtClean="0"/>
              <a:t>“As a parent I am so grateful that my daughter got all the support. When she started she was self directed and dysregulated. Now she got the right support for now and her future. Thank you so much”.</a:t>
            </a:r>
          </a:p>
          <a:p>
            <a:r>
              <a:rPr lang="en-GB" dirty="0" smtClean="0"/>
              <a:t>“We feel that the Nursery has listened to our concerns and acted upon them”.</a:t>
            </a:r>
          </a:p>
          <a:p>
            <a:r>
              <a:rPr lang="en-GB" dirty="0" smtClean="0"/>
              <a:t>“Nursery has given me opportunities to speak with professionals who can help me and </a:t>
            </a:r>
            <a:r>
              <a:rPr lang="en-GB" smtClean="0"/>
              <a:t>my child”.</a:t>
            </a:r>
            <a:endParaRPr lang="en-GB" dirty="0"/>
          </a:p>
        </p:txBody>
      </p:sp>
    </p:spTree>
    <p:extLst>
      <p:ext uri="{BB962C8B-B14F-4D97-AF65-F5344CB8AC3E}">
        <p14:creationId xmlns:p14="http://schemas.microsoft.com/office/powerpoint/2010/main" val="323734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GB" dirty="0" smtClean="0"/>
              <a:t>Learning Walks</a:t>
            </a:r>
            <a:endParaRPr lang="en-GB" dirty="0"/>
          </a:p>
        </p:txBody>
      </p:sp>
      <p:sp>
        <p:nvSpPr>
          <p:cNvPr id="3" name="Content Placeholder 2"/>
          <p:cNvSpPr>
            <a:spLocks noGrp="1"/>
          </p:cNvSpPr>
          <p:nvPr>
            <p:ph idx="1"/>
          </p:nvPr>
        </p:nvSpPr>
        <p:spPr>
          <a:xfrm>
            <a:off x="457200" y="1600200"/>
            <a:ext cx="8229600" cy="4853136"/>
          </a:xfrm>
          <a:solidFill>
            <a:schemeClr val="accent3">
              <a:lumMod val="60000"/>
              <a:lumOff val="40000"/>
            </a:schemeClr>
          </a:solidFill>
        </p:spPr>
        <p:txBody>
          <a:bodyPr>
            <a:normAutofit/>
          </a:bodyPr>
          <a:lstStyle/>
          <a:p>
            <a:pPr marL="0" indent="0">
              <a:buNone/>
            </a:pPr>
            <a:r>
              <a:rPr lang="en-GB" sz="1400" dirty="0" smtClean="0">
                <a:latin typeface="Comic Sans MS" panose="030F0702030302020204" pitchFamily="66" charset="0"/>
              </a:rPr>
              <a:t>Every term the SEND Governor monitors provision via a Learning Walk. In the Autumn term, SEND was inspected as part of our Peer Review, with local schools. CAT have provided INSET to staff in May and June 2024 to develop our practice further to support learners needs, based on observations in class.</a:t>
            </a:r>
            <a:endParaRPr lang="en-GB" sz="1400" dirty="0" smtClean="0">
              <a:latin typeface="Comic Sans MS" panose="030F0702030302020204" pitchFamily="66" charset="0"/>
            </a:endParaRPr>
          </a:p>
          <a:p>
            <a:pPr marL="0" indent="0">
              <a:buNone/>
            </a:pPr>
            <a:endParaRPr lang="en-GB" sz="1400" dirty="0" smtClean="0">
              <a:latin typeface="Comic Sans MS" panose="030F0702030302020204" pitchFamily="66" charset="0"/>
            </a:endParaRPr>
          </a:p>
          <a:p>
            <a:pPr marL="0" indent="0">
              <a:buNone/>
            </a:pPr>
            <a:r>
              <a:rPr lang="en-GB" sz="1400" b="1" dirty="0" smtClean="0">
                <a:latin typeface="Comic Sans MS" panose="030F0702030302020204" pitchFamily="66" charset="0"/>
              </a:rPr>
              <a:t>Strengths</a:t>
            </a:r>
          </a:p>
          <a:p>
            <a:r>
              <a:rPr lang="en-GB" sz="1400" dirty="0" smtClean="0">
                <a:latin typeface="Comic Sans MS" panose="030F0702030302020204" pitchFamily="66" charset="0"/>
              </a:rPr>
              <a:t>Relationships with children – good listening and responding to children’s needs</a:t>
            </a:r>
          </a:p>
          <a:p>
            <a:r>
              <a:rPr lang="en-GB" sz="1400" dirty="0" smtClean="0">
                <a:latin typeface="Comic Sans MS" panose="030F0702030302020204" pitchFamily="66" charset="0"/>
              </a:rPr>
              <a:t>Consistent use of Makaton – objects of reference were also used to support</a:t>
            </a:r>
          </a:p>
          <a:p>
            <a:r>
              <a:rPr lang="en-GB" sz="1400" dirty="0" smtClean="0">
                <a:latin typeface="Comic Sans MS" panose="030F0702030302020204" pitchFamily="66" charset="0"/>
              </a:rPr>
              <a:t>Great selection of resources – both inside and outside </a:t>
            </a:r>
          </a:p>
          <a:p>
            <a:r>
              <a:rPr lang="en-GB" sz="1400" dirty="0" smtClean="0">
                <a:latin typeface="Comic Sans MS" panose="030F0702030302020204" pitchFamily="66" charset="0"/>
              </a:rPr>
              <a:t>Purposeful and engaging activities </a:t>
            </a:r>
            <a:r>
              <a:rPr lang="en-GB" sz="1400" dirty="0" smtClean="0">
                <a:latin typeface="Comic Sans MS" panose="030F0702030302020204" pitchFamily="66" charset="0"/>
              </a:rPr>
              <a:t>led </a:t>
            </a:r>
            <a:r>
              <a:rPr lang="en-GB" sz="1400" dirty="0" smtClean="0">
                <a:latin typeface="Comic Sans MS" panose="030F0702030302020204" pitchFamily="66" charset="0"/>
              </a:rPr>
              <a:t>by </a:t>
            </a:r>
            <a:r>
              <a:rPr lang="en-GB" sz="1400" dirty="0" smtClean="0">
                <a:latin typeface="Comic Sans MS" panose="030F0702030302020204" pitchFamily="66" charset="0"/>
              </a:rPr>
              <a:t>educators</a:t>
            </a:r>
          </a:p>
          <a:p>
            <a:r>
              <a:rPr lang="en-GB" sz="1400" dirty="0" smtClean="0">
                <a:latin typeface="Comic Sans MS" panose="030F0702030302020204" pitchFamily="66" charset="0"/>
              </a:rPr>
              <a:t>Transition procedures</a:t>
            </a:r>
          </a:p>
          <a:p>
            <a:r>
              <a:rPr lang="en-GB" sz="1400" dirty="0" smtClean="0">
                <a:latin typeface="Comic Sans MS" panose="030F0702030302020204" pitchFamily="66" charset="0"/>
              </a:rPr>
              <a:t>Multi agency working</a:t>
            </a:r>
            <a:endParaRPr lang="en-GB" sz="1400" dirty="0" smtClean="0">
              <a:latin typeface="Comic Sans MS" panose="030F0702030302020204" pitchFamily="66" charset="0"/>
            </a:endParaRPr>
          </a:p>
          <a:p>
            <a:pPr marL="0" indent="0">
              <a:buNone/>
            </a:pPr>
            <a:r>
              <a:rPr lang="en-GB" sz="1400" b="1" dirty="0" smtClean="0">
                <a:latin typeface="Comic Sans MS" panose="030F0702030302020204" pitchFamily="66" charset="0"/>
              </a:rPr>
              <a:t>Areas </a:t>
            </a:r>
            <a:r>
              <a:rPr lang="en-GB" sz="1400" b="1" dirty="0">
                <a:latin typeface="Comic Sans MS" panose="030F0702030302020204" pitchFamily="66" charset="0"/>
              </a:rPr>
              <a:t>to </a:t>
            </a:r>
            <a:r>
              <a:rPr lang="en-GB" sz="1400" b="1" dirty="0" smtClean="0">
                <a:latin typeface="Comic Sans MS" panose="030F0702030302020204" pitchFamily="66" charset="0"/>
              </a:rPr>
              <a:t>develop</a:t>
            </a:r>
            <a:endParaRPr lang="en-GB" sz="1400" b="1" dirty="0">
              <a:latin typeface="Comic Sans MS" panose="030F0702030302020204" pitchFamily="66" charset="0"/>
            </a:endParaRPr>
          </a:p>
          <a:p>
            <a:r>
              <a:rPr lang="en-GB" sz="1400" dirty="0" smtClean="0">
                <a:latin typeface="Comic Sans MS" panose="030F0702030302020204" pitchFamily="66" charset="0"/>
              </a:rPr>
              <a:t>Continue to embed Attention </a:t>
            </a:r>
            <a:r>
              <a:rPr lang="en-GB" sz="1400" dirty="0" err="1" smtClean="0">
                <a:latin typeface="Comic Sans MS" panose="030F0702030302020204" pitchFamily="66" charset="0"/>
              </a:rPr>
              <a:t>Bham</a:t>
            </a:r>
            <a:r>
              <a:rPr lang="en-GB" sz="1400" dirty="0" smtClean="0">
                <a:latin typeface="Comic Sans MS" panose="030F0702030302020204" pitchFamily="66" charset="0"/>
              </a:rPr>
              <a:t> strategies</a:t>
            </a:r>
          </a:p>
          <a:p>
            <a:r>
              <a:rPr lang="en-GB" sz="1400" dirty="0" smtClean="0">
                <a:latin typeface="Comic Sans MS" panose="030F0702030302020204" pitchFamily="66" charset="0"/>
              </a:rPr>
              <a:t>Offer Sensory Circuits at different points of the day</a:t>
            </a:r>
            <a:endParaRPr lang="en-GB" sz="1400" dirty="0">
              <a:latin typeface="Comic Sans MS" panose="030F0702030302020204" pitchFamily="66" charset="0"/>
            </a:endParaRPr>
          </a:p>
          <a:p>
            <a:endParaRPr lang="en-GB" sz="1400" dirty="0"/>
          </a:p>
          <a:p>
            <a:endParaRPr lang="en-GB" sz="1400" dirty="0" smtClean="0"/>
          </a:p>
          <a:p>
            <a:endParaRPr lang="en-GB" sz="1800" dirty="0"/>
          </a:p>
        </p:txBody>
      </p:sp>
    </p:spTree>
    <p:extLst>
      <p:ext uri="{BB962C8B-B14F-4D97-AF65-F5344CB8AC3E}">
        <p14:creationId xmlns:p14="http://schemas.microsoft.com/office/powerpoint/2010/main" val="133155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sz="3200" b="1" i="1" dirty="0" smtClean="0">
                <a:latin typeface="Century Gothic" pitchFamily="34" charset="0"/>
              </a:rPr>
              <a:t/>
            </a:r>
            <a:br>
              <a:rPr lang="en-GB" sz="3200" b="1" i="1" dirty="0" smtClean="0">
                <a:latin typeface="Century Gothic" pitchFamily="34" charset="0"/>
              </a:rPr>
            </a:br>
            <a:r>
              <a:rPr lang="en-GB" sz="3200" b="1" i="1" dirty="0" smtClean="0">
                <a:latin typeface="Century Gothic" pitchFamily="34" charset="0"/>
              </a:rPr>
              <a:t>Definition of Special Educational Needs</a:t>
            </a:r>
            <a:r>
              <a:rPr lang="en-GB" sz="3200" dirty="0" smtClean="0">
                <a:latin typeface="Century Gothic" pitchFamily="34" charset="0"/>
              </a:rPr>
              <a:t/>
            </a:r>
            <a:br>
              <a:rPr lang="en-GB" sz="3200" dirty="0" smtClean="0">
                <a:latin typeface="Century Gothic" pitchFamily="34" charset="0"/>
              </a:rPr>
            </a:br>
            <a:endParaRPr lang="en-GB" sz="3200" dirty="0">
              <a:latin typeface="Century Gothic" pitchFamily="34" charset="0"/>
            </a:endParaRPr>
          </a:p>
        </p:txBody>
      </p:sp>
      <p:sp>
        <p:nvSpPr>
          <p:cNvPr id="3" name="Content Placeholder 2"/>
          <p:cNvSpPr>
            <a:spLocks noGrp="1"/>
          </p:cNvSpPr>
          <p:nvPr>
            <p:ph idx="1"/>
          </p:nvPr>
        </p:nvSpPr>
        <p:spPr>
          <a:xfrm>
            <a:off x="467544" y="1340768"/>
            <a:ext cx="8229600" cy="5040560"/>
          </a:xfrm>
          <a:solidFill>
            <a:schemeClr val="accent3">
              <a:lumMod val="40000"/>
              <a:lumOff val="60000"/>
            </a:schemeClr>
          </a:solidFill>
        </p:spPr>
        <p:txBody>
          <a:bodyPr>
            <a:normAutofit fontScale="47500" lnSpcReduction="20000"/>
          </a:bodyPr>
          <a:lstStyle/>
          <a:p>
            <a:pPr marL="173038" indent="0">
              <a:buNone/>
              <a:tabLst>
                <a:tab pos="7800975" algn="l"/>
                <a:tab pos="7894638" algn="l"/>
              </a:tabLst>
            </a:pPr>
            <a:endParaRPr lang="en-GB" dirty="0"/>
          </a:p>
          <a:p>
            <a:pPr marL="173038" indent="0">
              <a:buNone/>
              <a:tabLst>
                <a:tab pos="7800975" algn="l"/>
                <a:tab pos="7894638" algn="l"/>
              </a:tabLst>
            </a:pPr>
            <a:endParaRPr lang="en-GB" dirty="0" smtClean="0"/>
          </a:p>
          <a:p>
            <a:pPr marL="173038" indent="0">
              <a:buNone/>
              <a:tabLst>
                <a:tab pos="7800975" algn="l"/>
                <a:tab pos="7894638" algn="l"/>
              </a:tabLst>
            </a:pPr>
            <a:r>
              <a:rPr lang="en-GB" sz="3800" dirty="0" smtClean="0">
                <a:latin typeface="Century Gothic" pitchFamily="34" charset="0"/>
              </a:rPr>
              <a:t>Children </a:t>
            </a:r>
            <a:r>
              <a:rPr lang="en-GB" sz="3800" dirty="0">
                <a:latin typeface="Century Gothic" pitchFamily="34" charset="0"/>
              </a:rPr>
              <a:t>have special educational needs if they have a learning difficulty which calls for special educational provision to be made for them. </a:t>
            </a:r>
            <a:endParaRPr lang="en-GB" sz="3800" dirty="0" smtClean="0">
              <a:latin typeface="Century Gothic" pitchFamily="34" charset="0"/>
            </a:endParaRPr>
          </a:p>
          <a:p>
            <a:pPr marL="173038" indent="0">
              <a:buNone/>
              <a:tabLst>
                <a:tab pos="7800975" algn="l"/>
                <a:tab pos="7894638" algn="l"/>
              </a:tabLst>
            </a:pPr>
            <a:endParaRPr lang="en-GB" sz="3800" dirty="0">
              <a:latin typeface="Century Gothic" pitchFamily="34" charset="0"/>
            </a:endParaRPr>
          </a:p>
          <a:p>
            <a:pPr marL="173038" indent="0">
              <a:buNone/>
              <a:tabLst>
                <a:tab pos="7800975" algn="l"/>
                <a:tab pos="7894638" algn="l"/>
              </a:tabLst>
            </a:pPr>
            <a:r>
              <a:rPr lang="en-GB" sz="3800" dirty="0" smtClean="0">
                <a:latin typeface="Century Gothic" pitchFamily="34" charset="0"/>
              </a:rPr>
              <a:t>Children </a:t>
            </a:r>
            <a:r>
              <a:rPr lang="en-GB" sz="3800" dirty="0">
                <a:latin typeface="Century Gothic" pitchFamily="34" charset="0"/>
              </a:rPr>
              <a:t>have a learning difficulty if they: </a:t>
            </a:r>
            <a:endParaRPr lang="en-GB" sz="3800" dirty="0" smtClean="0">
              <a:latin typeface="Century Gothic" pitchFamily="34" charset="0"/>
            </a:endParaRPr>
          </a:p>
          <a:p>
            <a:pPr marL="173038" indent="0">
              <a:buNone/>
              <a:tabLst>
                <a:tab pos="7800975" algn="l"/>
                <a:tab pos="7894638" algn="l"/>
              </a:tabLst>
            </a:pPr>
            <a:endParaRPr lang="en-GB" dirty="0" smtClean="0">
              <a:latin typeface="Century Gothic" pitchFamily="34" charset="0"/>
            </a:endParaRPr>
          </a:p>
          <a:p>
            <a:pPr marL="173038" indent="0" algn="just">
              <a:tabLst>
                <a:tab pos="7800975" algn="l"/>
                <a:tab pos="7894638" algn="l"/>
              </a:tabLst>
            </a:pPr>
            <a:r>
              <a:rPr lang="en-GB" b="1" dirty="0" smtClean="0">
                <a:latin typeface="Century Gothic" pitchFamily="34" charset="0"/>
              </a:rPr>
              <a:t>a</a:t>
            </a:r>
            <a:r>
              <a:rPr lang="en-GB" b="1" dirty="0">
                <a:latin typeface="Century Gothic" pitchFamily="34" charset="0"/>
              </a:rPr>
              <a:t>)</a:t>
            </a:r>
            <a:r>
              <a:rPr lang="en-GB" dirty="0">
                <a:latin typeface="Century Gothic" pitchFamily="34" charset="0"/>
              </a:rPr>
              <a:t> Have a significantly greater difficulty in learning than the majority of children of the same </a:t>
            </a:r>
            <a:r>
              <a:rPr lang="en-GB" dirty="0" smtClean="0">
                <a:latin typeface="Century Gothic" pitchFamily="34" charset="0"/>
              </a:rPr>
              <a:t>age</a:t>
            </a:r>
          </a:p>
          <a:p>
            <a:pPr marL="173038" indent="0" algn="just">
              <a:buNone/>
              <a:tabLst>
                <a:tab pos="7800975" algn="l"/>
                <a:tab pos="7894638" algn="l"/>
              </a:tabLst>
            </a:pPr>
            <a:endParaRPr lang="en-GB" dirty="0">
              <a:latin typeface="Century Gothic" pitchFamily="34" charset="0"/>
            </a:endParaRPr>
          </a:p>
          <a:p>
            <a:pPr marL="173038" indent="0" algn="just">
              <a:tabLst>
                <a:tab pos="7800975" algn="l"/>
                <a:tab pos="7894638" algn="l"/>
              </a:tabLst>
            </a:pPr>
            <a:r>
              <a:rPr lang="en-GB" b="1" dirty="0">
                <a:latin typeface="Century Gothic" pitchFamily="34" charset="0"/>
              </a:rPr>
              <a:t>b)</a:t>
            </a:r>
            <a:r>
              <a:rPr lang="en-GB" dirty="0">
                <a:latin typeface="Century Gothic" pitchFamily="34" charset="0"/>
              </a:rPr>
              <a:t> Have a disability which prevents, or hinders them from making use of educational facilities of a kind generally provided for children of the same age in schools within the area of the local education </a:t>
            </a:r>
            <a:r>
              <a:rPr lang="en-GB" dirty="0" smtClean="0">
                <a:latin typeface="Century Gothic" pitchFamily="34" charset="0"/>
              </a:rPr>
              <a:t>authority</a:t>
            </a:r>
          </a:p>
          <a:p>
            <a:pPr marL="173038" indent="0" algn="just">
              <a:tabLst>
                <a:tab pos="7800975" algn="l"/>
                <a:tab pos="7894638" algn="l"/>
              </a:tabLst>
            </a:pPr>
            <a:endParaRPr lang="en-GB" dirty="0">
              <a:latin typeface="Century Gothic" pitchFamily="34" charset="0"/>
            </a:endParaRPr>
          </a:p>
          <a:p>
            <a:pPr marL="173038" indent="0" algn="just">
              <a:tabLst>
                <a:tab pos="7800975" algn="l"/>
                <a:tab pos="7894638" algn="l"/>
              </a:tabLst>
            </a:pPr>
            <a:r>
              <a:rPr lang="en-GB" b="1" dirty="0">
                <a:latin typeface="Century Gothic" pitchFamily="34" charset="0"/>
              </a:rPr>
              <a:t>c)</a:t>
            </a:r>
            <a:r>
              <a:rPr lang="en-GB" dirty="0">
                <a:latin typeface="Century Gothic" pitchFamily="34" charset="0"/>
              </a:rPr>
              <a:t> Are under compulsory school age and fall within the definition at (a) or (b) above or would so do if special educational provision was not made for them</a:t>
            </a:r>
            <a:r>
              <a:rPr lang="en-GB" dirty="0" smtClean="0">
                <a:latin typeface="Century Gothic" pitchFamily="34" charset="0"/>
              </a:rPr>
              <a:t>.</a:t>
            </a:r>
          </a:p>
          <a:p>
            <a:pPr marL="0" indent="0" algn="just">
              <a:buNone/>
              <a:tabLst>
                <a:tab pos="7800975" algn="l"/>
                <a:tab pos="7894638" algn="l"/>
              </a:tabLst>
            </a:pPr>
            <a:endParaRPr lang="en-GB" dirty="0" smtClean="0">
              <a:latin typeface="Century Gothic" pitchFamily="34" charset="0"/>
            </a:endParaRPr>
          </a:p>
          <a:p>
            <a:pPr marL="0" indent="0" algn="just">
              <a:buNone/>
            </a:pPr>
            <a:endParaRPr lang="en-GB" dirty="0">
              <a:latin typeface="Century Gothic" pitchFamily="34" charset="0"/>
            </a:endParaRPr>
          </a:p>
          <a:p>
            <a:pPr marL="0" indent="0" algn="just">
              <a:buNone/>
            </a:pPr>
            <a:endParaRPr lang="en-GB" dirty="0">
              <a:latin typeface="Century Gothic" pitchFamily="34" charset="0"/>
            </a:endParaRPr>
          </a:p>
          <a:p>
            <a:pPr marL="0" indent="0" algn="just">
              <a:buNone/>
            </a:pPr>
            <a:r>
              <a:rPr lang="en-GB" dirty="0">
                <a:latin typeface="Century Gothic" pitchFamily="34" charset="0"/>
              </a:rPr>
              <a:t> </a:t>
            </a:r>
            <a:r>
              <a:rPr lang="en-GB" dirty="0" smtClean="0">
                <a:latin typeface="Century Gothic" pitchFamily="34" charset="0"/>
              </a:rPr>
              <a:t>SEN </a:t>
            </a:r>
            <a:r>
              <a:rPr lang="en-GB" dirty="0" err="1" smtClean="0">
                <a:latin typeface="Century Gothic" pitchFamily="34" charset="0"/>
              </a:rPr>
              <a:t>CoP</a:t>
            </a:r>
            <a:r>
              <a:rPr lang="en-GB" dirty="0" smtClean="0">
                <a:latin typeface="Century Gothic" pitchFamily="34" charset="0"/>
              </a:rPr>
              <a:t> 1:3</a:t>
            </a:r>
            <a:endParaRPr lang="en-GB" dirty="0">
              <a:latin typeface="Century Gothic" pitchFamily="34"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6804248" y="4869160"/>
            <a:ext cx="1544682" cy="1245098"/>
          </a:xfrm>
          <a:prstGeom prst="rect">
            <a:avLst/>
          </a:prstGeom>
        </p:spPr>
      </p:pic>
    </p:spTree>
    <p:extLst>
      <p:ext uri="{BB962C8B-B14F-4D97-AF65-F5344CB8AC3E}">
        <p14:creationId xmlns:p14="http://schemas.microsoft.com/office/powerpoint/2010/main" val="177851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1" y="116632"/>
            <a:ext cx="8776597" cy="923330"/>
          </a:xfrm>
          <a:prstGeom prst="rect">
            <a:avLst/>
          </a:prstGeom>
          <a:solidFill>
            <a:schemeClr val="tx2">
              <a:lumMod val="40000"/>
              <a:lumOff val="60000"/>
            </a:schemeClr>
          </a:solidFill>
        </p:spPr>
        <p:txBody>
          <a:bodyPr wrap="square">
            <a:spAutoFit/>
          </a:bodyPr>
          <a:lstStyle/>
          <a:p>
            <a:pPr algn="ctr"/>
            <a:endParaRPr lang="en-GB" b="1" i="1" dirty="0">
              <a:latin typeface="Century Gothic" pitchFamily="34" charset="0"/>
            </a:endParaRPr>
          </a:p>
          <a:p>
            <a:pPr algn="ctr"/>
            <a:r>
              <a:rPr lang="en-GB" b="1" i="1" dirty="0">
                <a:latin typeface="Century Gothic" pitchFamily="34" charset="0"/>
              </a:rPr>
              <a:t>What should I do if I have concerns about my child? </a:t>
            </a:r>
            <a:r>
              <a:rPr lang="en-GB" b="1" i="1" dirty="0" smtClean="0">
                <a:latin typeface="Century Gothic" pitchFamily="34" charset="0"/>
              </a:rPr>
              <a:t>                            </a:t>
            </a:r>
            <a:endParaRPr lang="en-GB" b="1" i="1" dirty="0">
              <a:latin typeface="Century Gothic" pitchFamily="34" charset="0"/>
            </a:endParaRPr>
          </a:p>
          <a:p>
            <a:pPr algn="ctr"/>
            <a:r>
              <a:rPr lang="en-GB" b="1" i="1" dirty="0">
                <a:latin typeface="Century Gothic" pitchFamily="34" charset="0"/>
              </a:rPr>
              <a:t>What will happen if the nursery have concerns about my child? </a:t>
            </a:r>
          </a:p>
        </p:txBody>
      </p:sp>
      <p:sp>
        <p:nvSpPr>
          <p:cNvPr id="3" name="Rectangle 2"/>
          <p:cNvSpPr/>
          <p:nvPr/>
        </p:nvSpPr>
        <p:spPr>
          <a:xfrm>
            <a:off x="4670152" y="4316169"/>
            <a:ext cx="4334324" cy="1077218"/>
          </a:xfrm>
          <a:prstGeom prst="rect">
            <a:avLst/>
          </a:prstGeom>
          <a:solidFill>
            <a:schemeClr val="accent3">
              <a:lumMod val="40000"/>
              <a:lumOff val="60000"/>
            </a:schemeClr>
          </a:solidFill>
        </p:spPr>
        <p:txBody>
          <a:bodyPr wrap="square">
            <a:spAutoFit/>
          </a:bodyPr>
          <a:lstStyle/>
          <a:p>
            <a:r>
              <a:rPr lang="en-GB" sz="1600" dirty="0" smtClean="0">
                <a:latin typeface="Century Gothic" pitchFamily="34" charset="0"/>
              </a:rPr>
              <a:t>You </a:t>
            </a:r>
            <a:r>
              <a:rPr lang="en-GB" sz="1600" dirty="0">
                <a:latin typeface="Century Gothic" pitchFamily="34" charset="0"/>
              </a:rPr>
              <a:t>will be kept fully informed of all the support your child is receiving and you will be involved at every stage of the process. </a:t>
            </a:r>
            <a:endParaRPr lang="en-GB" sz="1600" dirty="0" smtClean="0">
              <a:latin typeface="Century Gothic" pitchFamily="34" charset="0"/>
            </a:endParaRPr>
          </a:p>
          <a:p>
            <a:endParaRPr lang="en-GB" sz="1600" dirty="0">
              <a:latin typeface="Century Gothic" pitchFamily="34" charset="0"/>
            </a:endParaRPr>
          </a:p>
        </p:txBody>
      </p:sp>
      <p:sp>
        <p:nvSpPr>
          <p:cNvPr id="4" name="Rectangle 3"/>
          <p:cNvSpPr/>
          <p:nvPr/>
        </p:nvSpPr>
        <p:spPr>
          <a:xfrm>
            <a:off x="179511" y="1242233"/>
            <a:ext cx="8789167" cy="923330"/>
          </a:xfrm>
          <a:prstGeom prst="rect">
            <a:avLst/>
          </a:prstGeom>
          <a:solidFill>
            <a:schemeClr val="accent3">
              <a:lumMod val="40000"/>
              <a:lumOff val="60000"/>
            </a:schemeClr>
          </a:solidFill>
        </p:spPr>
        <p:txBody>
          <a:bodyPr wrap="square">
            <a:spAutoFit/>
          </a:bodyPr>
          <a:lstStyle/>
          <a:p>
            <a:r>
              <a:rPr lang="en-GB" dirty="0" smtClean="0">
                <a:latin typeface="Century Gothic" pitchFamily="34" charset="0"/>
              </a:rPr>
              <a:t>If </a:t>
            </a:r>
            <a:r>
              <a:rPr lang="en-GB" dirty="0">
                <a:latin typeface="Century Gothic" pitchFamily="34" charset="0"/>
              </a:rPr>
              <a:t>you have any concerns speak to your child’s </a:t>
            </a:r>
            <a:r>
              <a:rPr lang="en-GB" dirty="0" smtClean="0">
                <a:latin typeface="Century Gothic" pitchFamily="34" charset="0"/>
              </a:rPr>
              <a:t>keyworker, </a:t>
            </a:r>
            <a:r>
              <a:rPr lang="en-GB" dirty="0">
                <a:latin typeface="Century Gothic" pitchFamily="34" charset="0"/>
              </a:rPr>
              <a:t>or make an appointment to see the SENCO. </a:t>
            </a:r>
            <a:r>
              <a:rPr lang="en-GB" dirty="0" smtClean="0">
                <a:latin typeface="Century Gothic" pitchFamily="34" charset="0"/>
              </a:rPr>
              <a:t>Our </a:t>
            </a:r>
            <a:r>
              <a:rPr lang="en-GB" dirty="0" err="1" smtClean="0">
                <a:latin typeface="Century Gothic" pitchFamily="34" charset="0"/>
              </a:rPr>
              <a:t>SENCo</a:t>
            </a:r>
            <a:r>
              <a:rPr lang="en-GB" dirty="0" smtClean="0">
                <a:latin typeface="Century Gothic" pitchFamily="34" charset="0"/>
              </a:rPr>
              <a:t> </a:t>
            </a:r>
            <a:r>
              <a:rPr lang="en-GB" dirty="0">
                <a:latin typeface="Century Gothic" pitchFamily="34" charset="0"/>
              </a:rPr>
              <a:t>i</a:t>
            </a:r>
            <a:r>
              <a:rPr lang="en-GB" dirty="0" smtClean="0">
                <a:latin typeface="Century Gothic" pitchFamily="34" charset="0"/>
              </a:rPr>
              <a:t>s Lucy Collins. If </a:t>
            </a:r>
            <a:r>
              <a:rPr lang="en-GB" dirty="0">
                <a:latin typeface="Century Gothic" pitchFamily="34" charset="0"/>
              </a:rPr>
              <a:t>we have any concerns we will speak to you as soon as </a:t>
            </a:r>
            <a:r>
              <a:rPr lang="en-GB" dirty="0" smtClean="0">
                <a:latin typeface="Century Gothic" pitchFamily="34" charset="0"/>
              </a:rPr>
              <a:t>possible.</a:t>
            </a:r>
            <a:endParaRPr lang="en-GB" dirty="0">
              <a:latin typeface="Century Gothic" pitchFamily="34" charset="0"/>
            </a:endParaRPr>
          </a:p>
        </p:txBody>
      </p:sp>
      <p:sp>
        <p:nvSpPr>
          <p:cNvPr id="6" name="Rectangle 5"/>
          <p:cNvSpPr/>
          <p:nvPr/>
        </p:nvSpPr>
        <p:spPr>
          <a:xfrm>
            <a:off x="179511" y="2204864"/>
            <a:ext cx="8809312" cy="830997"/>
          </a:xfrm>
          <a:prstGeom prst="rect">
            <a:avLst/>
          </a:prstGeom>
          <a:solidFill>
            <a:schemeClr val="accent5">
              <a:lumMod val="20000"/>
              <a:lumOff val="80000"/>
            </a:schemeClr>
          </a:solidFill>
        </p:spPr>
        <p:txBody>
          <a:bodyPr wrap="square">
            <a:spAutoFit/>
          </a:bodyPr>
          <a:lstStyle/>
          <a:p>
            <a:pPr algn="just"/>
            <a:endParaRPr lang="en-GB" sz="1600" dirty="0" smtClean="0">
              <a:latin typeface="Century Gothic" pitchFamily="34" charset="0"/>
            </a:endParaRPr>
          </a:p>
          <a:p>
            <a:pPr algn="just"/>
            <a:r>
              <a:rPr lang="en-GB" sz="1600" dirty="0" smtClean="0">
                <a:latin typeface="Century Gothic" pitchFamily="34" charset="0"/>
              </a:rPr>
              <a:t>The </a:t>
            </a:r>
            <a:r>
              <a:rPr lang="en-GB" sz="1600" dirty="0">
                <a:latin typeface="Century Gothic" pitchFamily="34" charset="0"/>
              </a:rPr>
              <a:t>SENCO </a:t>
            </a:r>
            <a:r>
              <a:rPr lang="en-GB" sz="1600" dirty="0" smtClean="0">
                <a:latin typeface="Century Gothic" pitchFamily="34" charset="0"/>
              </a:rPr>
              <a:t>and Keyworker will </a:t>
            </a:r>
            <a:r>
              <a:rPr lang="en-GB" sz="1600" dirty="0">
                <a:latin typeface="Century Gothic" pitchFamily="34" charset="0"/>
              </a:rPr>
              <a:t>assess your child’s </a:t>
            </a:r>
            <a:r>
              <a:rPr lang="en-GB" sz="1600" dirty="0" smtClean="0">
                <a:latin typeface="Century Gothic" pitchFamily="34" charset="0"/>
              </a:rPr>
              <a:t>needs </a:t>
            </a:r>
            <a:r>
              <a:rPr lang="en-GB" sz="1600" dirty="0">
                <a:latin typeface="Century Gothic" pitchFamily="34" charset="0"/>
              </a:rPr>
              <a:t>through a range of </a:t>
            </a:r>
            <a:r>
              <a:rPr lang="en-GB" sz="1600" dirty="0" smtClean="0">
                <a:latin typeface="Century Gothic" pitchFamily="34" charset="0"/>
              </a:rPr>
              <a:t>strategies</a:t>
            </a:r>
            <a:endParaRPr lang="en-GB" sz="1600" dirty="0">
              <a:latin typeface="Century Gothic" pitchFamily="34" charset="0"/>
            </a:endParaRPr>
          </a:p>
          <a:p>
            <a:pPr algn="just"/>
            <a:endParaRPr lang="en-GB" sz="1600" dirty="0">
              <a:latin typeface="Century Gothic" pitchFamily="34" charset="0"/>
            </a:endParaRPr>
          </a:p>
        </p:txBody>
      </p:sp>
      <p:sp>
        <p:nvSpPr>
          <p:cNvPr id="7" name="Rectangle 6"/>
          <p:cNvSpPr/>
          <p:nvPr/>
        </p:nvSpPr>
        <p:spPr>
          <a:xfrm>
            <a:off x="179511" y="3140968"/>
            <a:ext cx="8810456" cy="1077218"/>
          </a:xfrm>
          <a:prstGeom prst="rect">
            <a:avLst/>
          </a:prstGeom>
          <a:solidFill>
            <a:schemeClr val="accent3">
              <a:lumMod val="40000"/>
              <a:lumOff val="60000"/>
            </a:schemeClr>
          </a:solidFill>
        </p:spPr>
        <p:txBody>
          <a:bodyPr wrap="square">
            <a:spAutoFit/>
          </a:bodyPr>
          <a:lstStyle/>
          <a:p>
            <a:r>
              <a:rPr lang="en-GB" sz="2400" baseline="-25000" dirty="0" smtClean="0">
                <a:latin typeface="Century Gothic" pitchFamily="34" charset="0"/>
              </a:rPr>
              <a:t>Once </a:t>
            </a:r>
            <a:r>
              <a:rPr lang="en-GB" sz="2400" baseline="-25000" dirty="0">
                <a:latin typeface="Century Gothic" pitchFamily="34" charset="0"/>
              </a:rPr>
              <a:t>your child’s individual needs have been identified the SENCO may need to contact specialised services - these can include Speech and Language </a:t>
            </a:r>
            <a:r>
              <a:rPr lang="en-GB" sz="2400" baseline="-25000" dirty="0" smtClean="0">
                <a:latin typeface="Century Gothic" pitchFamily="34" charset="0"/>
              </a:rPr>
              <a:t>therapists (SALT), </a:t>
            </a:r>
            <a:r>
              <a:rPr lang="en-GB" sz="2400" baseline="-25000" dirty="0">
                <a:latin typeface="Century Gothic" pitchFamily="34" charset="0"/>
              </a:rPr>
              <a:t>The Communication and Autism </a:t>
            </a:r>
            <a:r>
              <a:rPr lang="en-GB" sz="2400" baseline="-25000" dirty="0" smtClean="0">
                <a:latin typeface="Century Gothic" pitchFamily="34" charset="0"/>
              </a:rPr>
              <a:t>Team (CAT), </a:t>
            </a:r>
            <a:r>
              <a:rPr lang="en-GB" sz="2400" baseline="-25000" dirty="0">
                <a:latin typeface="Century Gothic" pitchFamily="34" charset="0"/>
              </a:rPr>
              <a:t>or an Educational </a:t>
            </a:r>
            <a:r>
              <a:rPr lang="en-GB" sz="2400" baseline="-25000" dirty="0" smtClean="0">
                <a:latin typeface="Century Gothic" pitchFamily="34" charset="0"/>
              </a:rPr>
              <a:t>Psychologist (EP).  </a:t>
            </a:r>
            <a:r>
              <a:rPr lang="en-GB" sz="2400" b="1" baseline="-25000" dirty="0" smtClean="0">
                <a:latin typeface="Century Gothic" pitchFamily="34" charset="0"/>
              </a:rPr>
              <a:t>We will always ask for your permission first.</a:t>
            </a:r>
            <a:endParaRPr lang="en-GB" sz="2400" b="1" baseline="-25000" dirty="0">
              <a:latin typeface="Century Gothic" pitchFamily="34" charset="0"/>
            </a:endParaRPr>
          </a:p>
        </p:txBody>
      </p:sp>
      <p:sp>
        <p:nvSpPr>
          <p:cNvPr id="8" name="Rectangle 7"/>
          <p:cNvSpPr/>
          <p:nvPr/>
        </p:nvSpPr>
        <p:spPr>
          <a:xfrm>
            <a:off x="179510" y="5557463"/>
            <a:ext cx="8776597" cy="646331"/>
          </a:xfrm>
          <a:prstGeom prst="rect">
            <a:avLst/>
          </a:prstGeom>
          <a:solidFill>
            <a:schemeClr val="tx2">
              <a:lumMod val="20000"/>
              <a:lumOff val="80000"/>
            </a:schemeClr>
          </a:solidFill>
        </p:spPr>
        <p:txBody>
          <a:bodyPr wrap="square">
            <a:spAutoFit/>
          </a:bodyPr>
          <a:lstStyle/>
          <a:p>
            <a:r>
              <a:rPr lang="en-GB" dirty="0" smtClean="0">
                <a:latin typeface="Century Gothic" pitchFamily="34" charset="0"/>
              </a:rPr>
              <a:t>Together </a:t>
            </a:r>
            <a:r>
              <a:rPr lang="en-GB" dirty="0">
                <a:latin typeface="Century Gothic" pitchFamily="34" charset="0"/>
              </a:rPr>
              <a:t>with the </a:t>
            </a:r>
            <a:r>
              <a:rPr lang="en-GB" dirty="0" err="1" smtClean="0">
                <a:latin typeface="Century Gothic" pitchFamily="34" charset="0"/>
              </a:rPr>
              <a:t>SENCo</a:t>
            </a:r>
            <a:r>
              <a:rPr lang="en-GB" dirty="0" smtClean="0">
                <a:latin typeface="Century Gothic" pitchFamily="34" charset="0"/>
              </a:rPr>
              <a:t> </a:t>
            </a:r>
            <a:r>
              <a:rPr lang="en-GB" dirty="0">
                <a:latin typeface="Century Gothic" pitchFamily="34" charset="0"/>
              </a:rPr>
              <a:t>and any specialised services, you will contribute to agreeing targets that will support your child’s needs. </a:t>
            </a:r>
          </a:p>
        </p:txBody>
      </p:sp>
      <p:sp>
        <p:nvSpPr>
          <p:cNvPr id="9" name="Rectangle 8"/>
          <p:cNvSpPr/>
          <p:nvPr/>
        </p:nvSpPr>
        <p:spPr>
          <a:xfrm>
            <a:off x="179511" y="4338178"/>
            <a:ext cx="4388298" cy="1077218"/>
          </a:xfrm>
          <a:prstGeom prst="rect">
            <a:avLst/>
          </a:prstGeom>
          <a:solidFill>
            <a:schemeClr val="accent3">
              <a:lumMod val="40000"/>
              <a:lumOff val="60000"/>
            </a:schemeClr>
          </a:solidFill>
        </p:spPr>
        <p:txBody>
          <a:bodyPr wrap="square">
            <a:spAutoFit/>
          </a:bodyPr>
          <a:lstStyle/>
          <a:p>
            <a:pPr algn="just"/>
            <a:r>
              <a:rPr lang="en-GB" sz="1600" dirty="0" smtClean="0">
                <a:latin typeface="Century Gothic" pitchFamily="34" charset="0"/>
              </a:rPr>
              <a:t>The </a:t>
            </a:r>
            <a:r>
              <a:rPr lang="en-GB" sz="1600" dirty="0">
                <a:latin typeface="Century Gothic" pitchFamily="34" charset="0"/>
              </a:rPr>
              <a:t>SENCO and the nursery team will monitor your child’s progress and will meet with you regularly to discuss how your child is getting on. </a:t>
            </a:r>
            <a:endParaRPr lang="en-GB" sz="1600" dirty="0" smtClean="0">
              <a:latin typeface="Century Gothic" pitchFamily="34" charset="0"/>
            </a:endParaRPr>
          </a:p>
        </p:txBody>
      </p:sp>
      <p:pic>
        <p:nvPicPr>
          <p:cNvPr id="5" name="Picture 4"/>
          <p:cNvPicPr>
            <a:picLocks noChangeAspect="1"/>
          </p:cNvPicPr>
          <p:nvPr/>
        </p:nvPicPr>
        <p:blipFill>
          <a:blip r:embed="rId2"/>
          <a:stretch>
            <a:fillRect/>
          </a:stretch>
        </p:blipFill>
        <p:spPr>
          <a:xfrm>
            <a:off x="218188" y="163941"/>
            <a:ext cx="870470" cy="701646"/>
          </a:xfrm>
          <a:prstGeom prst="rect">
            <a:avLst/>
          </a:prstGeom>
        </p:spPr>
      </p:pic>
    </p:spTree>
    <p:extLst>
      <p:ext uri="{BB962C8B-B14F-4D97-AF65-F5344CB8AC3E}">
        <p14:creationId xmlns:p14="http://schemas.microsoft.com/office/powerpoint/2010/main" val="4416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3950"/>
            <a:ext cx="8572559" cy="917596"/>
          </a:xfrm>
          <a:solidFill>
            <a:schemeClr val="tx2">
              <a:lumMod val="40000"/>
              <a:lumOff val="60000"/>
            </a:schemeClr>
          </a:solidFill>
        </p:spPr>
        <p:txBody>
          <a:bodyPr>
            <a:noAutofit/>
          </a:bodyPr>
          <a:lstStyle/>
          <a:p>
            <a:r>
              <a:rPr lang="en-GB" sz="1800" dirty="0" smtClean="0"/>
              <a:t>	           Before any intervention, we ensure that we have given the children time      	to settle, feel safe and happy, and build positive relationships. </a:t>
            </a:r>
            <a:br>
              <a:rPr lang="en-GB" sz="1800" dirty="0" smtClean="0"/>
            </a:br>
            <a:r>
              <a:rPr lang="en-GB" sz="1800" dirty="0" smtClean="0"/>
              <a:t>We spend time </a:t>
            </a:r>
            <a:r>
              <a:rPr lang="en-GB" sz="1800" b="1" dirty="0" smtClean="0"/>
              <a:t>Getting To Know </a:t>
            </a:r>
            <a:r>
              <a:rPr lang="en-GB" sz="1800" dirty="0" smtClean="0"/>
              <a:t>each child.</a:t>
            </a:r>
            <a:endParaRPr lang="en-GB" sz="1800" dirty="0"/>
          </a:p>
        </p:txBody>
      </p:sp>
      <p:sp>
        <p:nvSpPr>
          <p:cNvPr id="3" name="Content Placeholder 2"/>
          <p:cNvSpPr>
            <a:spLocks noGrp="1"/>
          </p:cNvSpPr>
          <p:nvPr>
            <p:ph idx="1"/>
          </p:nvPr>
        </p:nvSpPr>
        <p:spPr>
          <a:xfrm>
            <a:off x="295114" y="2975359"/>
            <a:ext cx="8643998" cy="1571637"/>
          </a:xfrm>
        </p:spPr>
        <p:txBody>
          <a:bodyPr>
            <a:normAutofit/>
          </a:bodyPr>
          <a:lstStyle/>
          <a:p>
            <a:endParaRPr lang="en-GB" i="1" dirty="0">
              <a:solidFill>
                <a:schemeClr val="accent6"/>
              </a:solidFill>
              <a:latin typeface="Mangal" pitchFamily="18" charset="0"/>
              <a:cs typeface="Mangal" pitchFamily="18" charset="0"/>
            </a:endParaRPr>
          </a:p>
          <a:p>
            <a:pPr algn="ctr">
              <a:buNone/>
            </a:pPr>
            <a:r>
              <a:rPr lang="en-GB" sz="1600" b="1" dirty="0" smtClean="0">
                <a:latin typeface="Mangal" pitchFamily="18" charset="0"/>
                <a:cs typeface="Mangal" pitchFamily="18" charset="0"/>
              </a:rPr>
              <a:t>Stand aside for a while and leave room for learning, observe carefully what children do, and then, if you have understood well, perhaps teaching will be different from before.</a:t>
            </a:r>
          </a:p>
          <a:p>
            <a:pPr algn="ctr">
              <a:buNone/>
            </a:pPr>
            <a:r>
              <a:rPr lang="en-GB" sz="1600" dirty="0" smtClean="0"/>
              <a:t>Loris </a:t>
            </a:r>
            <a:r>
              <a:rPr lang="en-GB" sz="1600" dirty="0" err="1" smtClean="0"/>
              <a:t>Malaguzzi</a:t>
            </a:r>
            <a:endParaRPr lang="en-GB" sz="1600" dirty="0" smtClean="0"/>
          </a:p>
          <a:p>
            <a:pPr algn="ctr">
              <a:buNone/>
            </a:pPr>
            <a:endParaRPr lang="en-GB" sz="1600" i="1" dirty="0">
              <a:solidFill>
                <a:schemeClr val="accent4">
                  <a:lumMod val="75000"/>
                </a:schemeClr>
              </a:solidFill>
              <a:latin typeface="Mangal" pitchFamily="18" charset="0"/>
              <a:cs typeface="Mangal" pitchFamily="18" charset="0"/>
            </a:endParaRPr>
          </a:p>
          <a:p>
            <a:pPr algn="ctr">
              <a:buNone/>
            </a:pPr>
            <a:endParaRPr lang="en-GB" sz="1600" i="1" dirty="0">
              <a:solidFill>
                <a:schemeClr val="accent4">
                  <a:lumMod val="75000"/>
                </a:schemeClr>
              </a:solidFill>
              <a:latin typeface="Mangal" pitchFamily="18" charset="0"/>
              <a:cs typeface="Mangal" pitchFamily="18" charset="0"/>
            </a:endParaRPr>
          </a:p>
        </p:txBody>
      </p:sp>
      <p:pic>
        <p:nvPicPr>
          <p:cNvPr id="4" name="Picture 3"/>
          <p:cNvPicPr>
            <a:picLocks noChangeAspect="1"/>
          </p:cNvPicPr>
          <p:nvPr/>
        </p:nvPicPr>
        <p:blipFill>
          <a:blip r:embed="rId2"/>
          <a:stretch>
            <a:fillRect/>
          </a:stretch>
        </p:blipFill>
        <p:spPr>
          <a:xfrm>
            <a:off x="467544" y="223934"/>
            <a:ext cx="960293" cy="777628"/>
          </a:xfrm>
          <a:prstGeom prst="rect">
            <a:avLst/>
          </a:prstGeom>
        </p:spPr>
      </p:pic>
      <p:pic>
        <p:nvPicPr>
          <p:cNvPr id="5" name="Picture 4"/>
          <p:cNvPicPr>
            <a:picLocks noChangeAspect="1"/>
          </p:cNvPicPr>
          <p:nvPr/>
        </p:nvPicPr>
        <p:blipFill>
          <a:blip r:embed="rId3"/>
          <a:stretch>
            <a:fillRect/>
          </a:stretch>
        </p:blipFill>
        <p:spPr>
          <a:xfrm>
            <a:off x="295114" y="1268760"/>
            <a:ext cx="1639069" cy="2017876"/>
          </a:xfrm>
          <a:prstGeom prst="rect">
            <a:avLst/>
          </a:prstGeom>
        </p:spPr>
      </p:pic>
      <p:pic>
        <p:nvPicPr>
          <p:cNvPr id="6" name="Picture 5"/>
          <p:cNvPicPr>
            <a:picLocks noChangeAspect="1"/>
          </p:cNvPicPr>
          <p:nvPr/>
        </p:nvPicPr>
        <p:blipFill>
          <a:blip r:embed="rId4"/>
          <a:stretch>
            <a:fillRect/>
          </a:stretch>
        </p:blipFill>
        <p:spPr>
          <a:xfrm>
            <a:off x="5366303" y="4572272"/>
            <a:ext cx="1594595" cy="2071980"/>
          </a:xfrm>
          <a:prstGeom prst="rect">
            <a:avLst/>
          </a:prstGeom>
        </p:spPr>
      </p:pic>
      <p:pic>
        <p:nvPicPr>
          <p:cNvPr id="7" name="Picture 6"/>
          <p:cNvPicPr>
            <a:picLocks noChangeAspect="1"/>
          </p:cNvPicPr>
          <p:nvPr/>
        </p:nvPicPr>
        <p:blipFill>
          <a:blip r:embed="rId5"/>
          <a:stretch>
            <a:fillRect/>
          </a:stretch>
        </p:blipFill>
        <p:spPr>
          <a:xfrm>
            <a:off x="2051720" y="1268760"/>
            <a:ext cx="2343488" cy="2017876"/>
          </a:xfrm>
          <a:prstGeom prst="rect">
            <a:avLst/>
          </a:prstGeom>
        </p:spPr>
      </p:pic>
      <p:pic>
        <p:nvPicPr>
          <p:cNvPr id="8" name="Picture 7"/>
          <p:cNvPicPr>
            <a:picLocks noChangeAspect="1"/>
          </p:cNvPicPr>
          <p:nvPr/>
        </p:nvPicPr>
        <p:blipFill rotWithShape="1">
          <a:blip r:embed="rId6"/>
          <a:srcRect l="13490"/>
          <a:stretch/>
        </p:blipFill>
        <p:spPr>
          <a:xfrm>
            <a:off x="3313993" y="4572272"/>
            <a:ext cx="2014173" cy="2071980"/>
          </a:xfrm>
          <a:prstGeom prst="rect">
            <a:avLst/>
          </a:prstGeom>
        </p:spPr>
      </p:pic>
      <p:pic>
        <p:nvPicPr>
          <p:cNvPr id="9" name="Picture 8"/>
          <p:cNvPicPr>
            <a:picLocks noChangeAspect="1"/>
          </p:cNvPicPr>
          <p:nvPr/>
        </p:nvPicPr>
        <p:blipFill rotWithShape="1">
          <a:blip r:embed="rId7"/>
          <a:srcRect r="14016"/>
          <a:stretch/>
        </p:blipFill>
        <p:spPr>
          <a:xfrm>
            <a:off x="6999035" y="4586686"/>
            <a:ext cx="1584176" cy="2043152"/>
          </a:xfrm>
          <a:prstGeom prst="rect">
            <a:avLst/>
          </a:prstGeom>
        </p:spPr>
      </p:pic>
      <p:pic>
        <p:nvPicPr>
          <p:cNvPr id="10" name="Picture 9"/>
          <p:cNvPicPr>
            <a:picLocks noChangeAspect="1"/>
          </p:cNvPicPr>
          <p:nvPr/>
        </p:nvPicPr>
        <p:blipFill>
          <a:blip r:embed="rId8"/>
          <a:stretch>
            <a:fillRect/>
          </a:stretch>
        </p:blipFill>
        <p:spPr>
          <a:xfrm>
            <a:off x="7189303" y="1265616"/>
            <a:ext cx="1301915" cy="2047192"/>
          </a:xfrm>
          <a:prstGeom prst="rect">
            <a:avLst/>
          </a:prstGeom>
        </p:spPr>
      </p:pic>
      <p:pic>
        <p:nvPicPr>
          <p:cNvPr id="11" name="Picture 10"/>
          <p:cNvPicPr>
            <a:picLocks noChangeAspect="1"/>
          </p:cNvPicPr>
          <p:nvPr/>
        </p:nvPicPr>
        <p:blipFill>
          <a:blip r:embed="rId9"/>
          <a:stretch>
            <a:fillRect/>
          </a:stretch>
        </p:blipFill>
        <p:spPr>
          <a:xfrm>
            <a:off x="4477039" y="1265616"/>
            <a:ext cx="2666913" cy="2021020"/>
          </a:xfrm>
          <a:prstGeom prst="rect">
            <a:avLst/>
          </a:prstGeom>
        </p:spPr>
      </p:pic>
      <p:pic>
        <p:nvPicPr>
          <p:cNvPr id="12" name="Picture 11"/>
          <p:cNvPicPr>
            <a:picLocks noChangeAspect="1"/>
          </p:cNvPicPr>
          <p:nvPr/>
        </p:nvPicPr>
        <p:blipFill rotWithShape="1">
          <a:blip r:embed="rId10"/>
          <a:srcRect l="9006" r="5193"/>
          <a:stretch/>
        </p:blipFill>
        <p:spPr>
          <a:xfrm>
            <a:off x="288817" y="4572272"/>
            <a:ext cx="2987039" cy="2071980"/>
          </a:xfrm>
          <a:prstGeom prst="rect">
            <a:avLst/>
          </a:prstGeom>
        </p:spPr>
      </p:pic>
    </p:spTree>
    <p:extLst>
      <p:ext uri="{BB962C8B-B14F-4D97-AF65-F5344CB8AC3E}">
        <p14:creationId xmlns:p14="http://schemas.microsoft.com/office/powerpoint/2010/main" val="406729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2788"/>
            <a:ext cx="8229600" cy="1143000"/>
          </a:xfrm>
          <a:solidFill>
            <a:schemeClr val="accent1">
              <a:lumMod val="40000"/>
              <a:lumOff val="60000"/>
            </a:schemeClr>
          </a:solidFill>
        </p:spPr>
        <p:txBody>
          <a:bodyPr/>
          <a:lstStyle/>
          <a:p>
            <a:r>
              <a:rPr lang="en-GB" dirty="0" smtClean="0"/>
              <a:t>Outside Environment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1134" y="3293653"/>
            <a:ext cx="2365085" cy="1773814"/>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442"/>
          <a:stretch/>
        </p:blipFill>
        <p:spPr>
          <a:xfrm>
            <a:off x="467544" y="5120003"/>
            <a:ext cx="2161820" cy="15493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8555"/>
          <a:stretch/>
        </p:blipFill>
        <p:spPr>
          <a:xfrm>
            <a:off x="2699791" y="5120003"/>
            <a:ext cx="2536427" cy="15493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841" y="3266971"/>
            <a:ext cx="2400661" cy="180049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841" y="1438867"/>
            <a:ext cx="2376264" cy="178219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9955" y="1460343"/>
            <a:ext cx="2376264" cy="1782198"/>
          </a:xfrm>
          <a:prstGeom prst="rect">
            <a:avLst/>
          </a:prstGeom>
        </p:spPr>
      </p:pic>
      <p:pic>
        <p:nvPicPr>
          <p:cNvPr id="3" name="Picture 2"/>
          <p:cNvPicPr>
            <a:picLocks noChangeAspect="1"/>
          </p:cNvPicPr>
          <p:nvPr/>
        </p:nvPicPr>
        <p:blipFill>
          <a:blip r:embed="rId8"/>
          <a:stretch>
            <a:fillRect/>
          </a:stretch>
        </p:blipFill>
        <p:spPr>
          <a:xfrm>
            <a:off x="564139" y="295867"/>
            <a:ext cx="1112634" cy="896843"/>
          </a:xfrm>
          <a:prstGeom prst="rect">
            <a:avLst/>
          </a:prstGeom>
        </p:spPr>
      </p:pic>
      <p:sp>
        <p:nvSpPr>
          <p:cNvPr id="10" name="TextBox 9"/>
          <p:cNvSpPr txBox="1"/>
          <p:nvPr/>
        </p:nvSpPr>
        <p:spPr>
          <a:xfrm>
            <a:off x="5285521" y="1460343"/>
            <a:ext cx="3333056" cy="5078313"/>
          </a:xfrm>
          <a:prstGeom prst="rect">
            <a:avLst/>
          </a:prstGeom>
          <a:solidFill>
            <a:schemeClr val="accent3">
              <a:lumMod val="60000"/>
              <a:lumOff val="40000"/>
            </a:schemeClr>
          </a:solidFill>
        </p:spPr>
        <p:txBody>
          <a:bodyPr wrap="square" rtlCol="0">
            <a:spAutoFit/>
          </a:bodyPr>
          <a:lstStyle/>
          <a:p>
            <a:r>
              <a:rPr lang="en-US" dirty="0" smtClean="0">
                <a:latin typeface="Comic Sans MS" panose="030F0702030302020204" pitchFamily="66" charset="0"/>
              </a:rPr>
              <a:t>The garden is a wonderful place for children to learn about the world around them.  </a:t>
            </a:r>
          </a:p>
          <a:p>
            <a:endParaRPr lang="en-US" dirty="0" smtClean="0">
              <a:latin typeface="Comic Sans MS" panose="030F0702030302020204" pitchFamily="66" charset="0"/>
            </a:endParaRPr>
          </a:p>
          <a:p>
            <a:r>
              <a:rPr lang="en-US" dirty="0" smtClean="0">
                <a:latin typeface="Comic Sans MS" panose="030F0702030302020204" pitchFamily="66" charset="0"/>
              </a:rPr>
              <a:t>For children with complex needs, this is important for sensory regulation, movement in different ways and experiencing different equipment. </a:t>
            </a:r>
          </a:p>
          <a:p>
            <a:endParaRPr lang="en-US" dirty="0" smtClean="0">
              <a:latin typeface="Comic Sans MS" panose="030F0702030302020204" pitchFamily="66" charset="0"/>
            </a:endParaRPr>
          </a:p>
          <a:p>
            <a:r>
              <a:rPr lang="en-US" dirty="0" smtClean="0">
                <a:latin typeface="Comic Sans MS" panose="030F0702030302020204" pitchFamily="66" charset="0"/>
              </a:rPr>
              <a:t>Educators support children in different ways, depending on the needs of the child and their level of ability. </a:t>
            </a:r>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p:txBody>
      </p:sp>
    </p:spTree>
    <p:extLst>
      <p:ext uri="{BB962C8B-B14F-4D97-AF65-F5344CB8AC3E}">
        <p14:creationId xmlns:p14="http://schemas.microsoft.com/office/powerpoint/2010/main" val="232568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GB" dirty="0" smtClean="0"/>
              <a:t>Inside Environment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2947" y="3429326"/>
            <a:ext cx="2218107" cy="16635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424" y="3429326"/>
            <a:ext cx="2196292" cy="164721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22012"/>
          <a:stretch/>
        </p:blipFill>
        <p:spPr>
          <a:xfrm>
            <a:off x="6952771" y="1590953"/>
            <a:ext cx="1736385" cy="16698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767" y="3429326"/>
            <a:ext cx="2207811" cy="1655858"/>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19636"/>
          <a:stretch/>
        </p:blipFill>
        <p:spPr>
          <a:xfrm>
            <a:off x="5040004" y="1610559"/>
            <a:ext cx="1768292" cy="165025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9793" y="1600082"/>
            <a:ext cx="2195736" cy="164680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638" y="1600081"/>
            <a:ext cx="2195736" cy="1646802"/>
          </a:xfrm>
          <a:prstGeom prst="rect">
            <a:avLst/>
          </a:prstGeom>
        </p:spPr>
      </p:pic>
      <p:pic>
        <p:nvPicPr>
          <p:cNvPr id="3" name="Picture 2"/>
          <p:cNvPicPr>
            <a:picLocks noChangeAspect="1"/>
          </p:cNvPicPr>
          <p:nvPr/>
        </p:nvPicPr>
        <p:blipFill>
          <a:blip r:embed="rId9"/>
          <a:stretch>
            <a:fillRect/>
          </a:stretch>
        </p:blipFill>
        <p:spPr>
          <a:xfrm>
            <a:off x="637761" y="460457"/>
            <a:ext cx="1090431" cy="878946"/>
          </a:xfrm>
          <a:prstGeom prst="rect">
            <a:avLst/>
          </a:prstGeom>
        </p:spPr>
      </p:pic>
      <p:sp>
        <p:nvSpPr>
          <p:cNvPr id="11" name="TextBox 10"/>
          <p:cNvSpPr txBox="1"/>
          <p:nvPr/>
        </p:nvSpPr>
        <p:spPr>
          <a:xfrm>
            <a:off x="251520" y="5092906"/>
            <a:ext cx="8496944" cy="1323439"/>
          </a:xfrm>
          <a:prstGeom prst="rect">
            <a:avLst/>
          </a:prstGeom>
          <a:solidFill>
            <a:schemeClr val="accent3">
              <a:lumMod val="60000"/>
              <a:lumOff val="40000"/>
            </a:schemeClr>
          </a:solidFill>
        </p:spPr>
        <p:txBody>
          <a:bodyPr wrap="square" rtlCol="0">
            <a:spAutoFit/>
          </a:bodyPr>
          <a:lstStyle/>
          <a:p>
            <a:r>
              <a:rPr lang="en-US" sz="1600" dirty="0" smtClean="0">
                <a:latin typeface="Comic Sans MS" panose="030F0702030302020204" pitchFamily="66" charset="0"/>
              </a:rPr>
              <a:t>There are 3 classrooms at nursery. 1 classroom is for 2 year olds and the other 2 are for 3 year olds. Each classroom has defined areas such as, construction, creative, sensory and role play. All resources are clearly labelled with communicate and print, or photos. The keyworker will work with the </a:t>
            </a:r>
            <a:r>
              <a:rPr lang="en-US" sz="1600" dirty="0" err="1" smtClean="0">
                <a:latin typeface="Comic Sans MS" panose="030F0702030302020204" pitchFamily="66" charset="0"/>
              </a:rPr>
              <a:t>SENCo</a:t>
            </a:r>
            <a:r>
              <a:rPr lang="en-US" sz="1600" dirty="0" smtClean="0">
                <a:latin typeface="Comic Sans MS" panose="030F0702030302020204" pitchFamily="66" charset="0"/>
              </a:rPr>
              <a:t> to identify individual support and interventions both inside and outside. </a:t>
            </a:r>
            <a:endParaRPr lang="en-GB" sz="1600" dirty="0">
              <a:latin typeface="Comic Sans MS" panose="030F0702030302020204" pitchFamily="66" charset="0"/>
            </a:endParaRPr>
          </a:p>
        </p:txBody>
      </p:sp>
    </p:spTree>
    <p:extLst>
      <p:ext uri="{BB962C8B-B14F-4D97-AF65-F5344CB8AC3E}">
        <p14:creationId xmlns:p14="http://schemas.microsoft.com/office/powerpoint/2010/main" val="371219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3" cy="6093976"/>
          </a:xfrm>
          <a:prstGeom prst="rect">
            <a:avLst/>
          </a:prstGeom>
          <a:solidFill>
            <a:schemeClr val="accent3">
              <a:lumMod val="40000"/>
              <a:lumOff val="60000"/>
            </a:schemeClr>
          </a:solidFill>
        </p:spPr>
        <p:txBody>
          <a:bodyPr wrap="square">
            <a:spAutoFit/>
          </a:bodyPr>
          <a:lstStyle/>
          <a:p>
            <a:pPr algn="ctr"/>
            <a:r>
              <a:rPr lang="en-GB" sz="1400" b="1" dirty="0" smtClean="0">
                <a:latin typeface="Century Gothic" pitchFamily="34" charset="0"/>
              </a:rPr>
              <a:t>Our Team….</a:t>
            </a: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pPr algn="ctr"/>
            <a:endParaRPr lang="en-GB" sz="2800" b="1" dirty="0" smtClean="0">
              <a:latin typeface="Century Gothic" pitchFamily="34" charset="0"/>
            </a:endParaRP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dirty="0" smtClean="0"/>
          </a:p>
          <a:p>
            <a:endParaRPr lang="en-US" dirty="0"/>
          </a:p>
          <a:p>
            <a:endParaRPr lang="en-GB" dirty="0" smtClean="0"/>
          </a:p>
          <a:p>
            <a:endParaRPr lang="en-GB" dirty="0"/>
          </a:p>
        </p:txBody>
      </p:sp>
      <p:sp>
        <p:nvSpPr>
          <p:cNvPr id="9" name="Rectangle 8"/>
          <p:cNvSpPr/>
          <p:nvPr/>
        </p:nvSpPr>
        <p:spPr>
          <a:xfrm>
            <a:off x="548849" y="755122"/>
            <a:ext cx="7817964" cy="923330"/>
          </a:xfrm>
          <a:prstGeom prst="rect">
            <a:avLst/>
          </a:prstGeom>
          <a:solidFill>
            <a:schemeClr val="tx2">
              <a:lumMod val="40000"/>
              <a:lumOff val="60000"/>
            </a:schemeClr>
          </a:solidFill>
        </p:spPr>
        <p:txBody>
          <a:bodyPr wrap="square">
            <a:spAutoFit/>
          </a:bodyPr>
          <a:lstStyle/>
          <a:p>
            <a:pPr algn="ctr"/>
            <a:r>
              <a:rPr lang="en-GB" dirty="0">
                <a:latin typeface="Century Gothic" pitchFamily="34" charset="0"/>
              </a:rPr>
              <a:t>At </a:t>
            </a:r>
            <a:r>
              <a:rPr lang="en-GB" dirty="0" err="1" smtClean="0">
                <a:latin typeface="Century Gothic" pitchFamily="34" charset="0"/>
              </a:rPr>
              <a:t>Goodway</a:t>
            </a:r>
            <a:r>
              <a:rPr lang="en-GB" dirty="0" smtClean="0">
                <a:latin typeface="Century Gothic" pitchFamily="34" charset="0"/>
              </a:rPr>
              <a:t>, </a:t>
            </a:r>
            <a:r>
              <a:rPr lang="en-GB" dirty="0">
                <a:latin typeface="Century Gothic" pitchFamily="34" charset="0"/>
              </a:rPr>
              <a:t>every child has a key worker to ensure their individual needs are </a:t>
            </a:r>
            <a:r>
              <a:rPr lang="en-GB" dirty="0" smtClean="0">
                <a:latin typeface="Century Gothic" pitchFamily="34" charset="0"/>
              </a:rPr>
              <a:t>met. </a:t>
            </a:r>
            <a:r>
              <a:rPr lang="en-GB" dirty="0">
                <a:latin typeface="Century Gothic" pitchFamily="34" charset="0"/>
              </a:rPr>
              <a:t>You will have the opportunity to speak to your child’s key worker daily. </a:t>
            </a:r>
            <a:r>
              <a:rPr lang="en-GB" dirty="0" smtClean="0">
                <a:latin typeface="Century Gothic" pitchFamily="34" charset="0"/>
              </a:rPr>
              <a:t>These are photos of team. </a:t>
            </a:r>
            <a:endParaRPr lang="en-GB" sz="2000" dirty="0">
              <a:latin typeface="Century Gothic"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497" t="5900" r="18419" b="35825"/>
          <a:stretch/>
        </p:blipFill>
        <p:spPr>
          <a:xfrm>
            <a:off x="7063908" y="3369653"/>
            <a:ext cx="1302905" cy="1377356"/>
          </a:xfrm>
          <a:prstGeom prst="rect">
            <a:avLst/>
          </a:prstGeom>
        </p:spPr>
      </p:pic>
      <p:pic>
        <p:nvPicPr>
          <p:cNvPr id="7" name="Picture 6" descr="Q:\Staff\Staff pics\Debbie Graham.jpg"/>
          <p:cNvPicPr/>
          <p:nvPr/>
        </p:nvPicPr>
        <p:blipFill rotWithShape="1">
          <a:blip r:embed="rId3">
            <a:extLst>
              <a:ext uri="{28A0092B-C50C-407E-A947-70E740481C1C}">
                <a14:useLocalDpi xmlns:a14="http://schemas.microsoft.com/office/drawing/2010/main" val="0"/>
              </a:ext>
            </a:extLst>
          </a:blip>
          <a:srcRect l="15034" t="6997" r="15034" b="22048"/>
          <a:stretch/>
        </p:blipFill>
        <p:spPr bwMode="auto">
          <a:xfrm>
            <a:off x="7134235" y="1793581"/>
            <a:ext cx="1162249" cy="1377356"/>
          </a:xfrm>
          <a:prstGeom prst="rect">
            <a:avLst/>
          </a:prstGeom>
          <a:noFill/>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4260" r="10718"/>
          <a:stretch/>
        </p:blipFill>
        <p:spPr>
          <a:xfrm>
            <a:off x="5941708" y="3394513"/>
            <a:ext cx="1008112" cy="137001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458" y="3392596"/>
            <a:ext cx="1100545" cy="1379273"/>
          </a:xfrm>
          <a:prstGeom prst="rect">
            <a:avLst/>
          </a:prstGeom>
        </p:spPr>
      </p:pic>
      <p:pic>
        <p:nvPicPr>
          <p:cNvPr id="6" name="Picture 5"/>
          <p:cNvPicPr>
            <a:picLocks noChangeAspect="1"/>
          </p:cNvPicPr>
          <p:nvPr/>
        </p:nvPicPr>
        <p:blipFill>
          <a:blip r:embed="rId6"/>
          <a:stretch>
            <a:fillRect/>
          </a:stretch>
        </p:blipFill>
        <p:spPr>
          <a:xfrm>
            <a:off x="5680595" y="1809841"/>
            <a:ext cx="1238827" cy="1402189"/>
          </a:xfrm>
          <a:prstGeom prst="rect">
            <a:avLst/>
          </a:prstGeom>
        </p:spPr>
      </p:pic>
      <p:pic>
        <p:nvPicPr>
          <p:cNvPr id="8" name="Picture 7"/>
          <p:cNvPicPr>
            <a:picLocks noChangeAspect="1"/>
          </p:cNvPicPr>
          <p:nvPr/>
        </p:nvPicPr>
        <p:blipFill>
          <a:blip r:embed="rId7"/>
          <a:stretch>
            <a:fillRect/>
          </a:stretch>
        </p:blipFill>
        <p:spPr>
          <a:xfrm>
            <a:off x="4309071" y="1815987"/>
            <a:ext cx="1264118" cy="1402189"/>
          </a:xfrm>
          <a:prstGeom prst="rect">
            <a:avLst/>
          </a:prstGeom>
        </p:spPr>
      </p:pic>
      <p:pic>
        <p:nvPicPr>
          <p:cNvPr id="10" name="Picture 9"/>
          <p:cNvPicPr>
            <a:picLocks noChangeAspect="1"/>
          </p:cNvPicPr>
          <p:nvPr/>
        </p:nvPicPr>
        <p:blipFill>
          <a:blip r:embed="rId8"/>
          <a:stretch>
            <a:fillRect/>
          </a:stretch>
        </p:blipFill>
        <p:spPr>
          <a:xfrm>
            <a:off x="3298884" y="3366631"/>
            <a:ext cx="1306362" cy="1405238"/>
          </a:xfrm>
          <a:prstGeom prst="rect">
            <a:avLst/>
          </a:prstGeom>
        </p:spPr>
      </p:pic>
      <p:pic>
        <p:nvPicPr>
          <p:cNvPr id="11" name="Picture 10"/>
          <p:cNvPicPr>
            <a:picLocks noChangeAspect="1"/>
          </p:cNvPicPr>
          <p:nvPr/>
        </p:nvPicPr>
        <p:blipFill>
          <a:blip r:embed="rId9"/>
          <a:stretch>
            <a:fillRect/>
          </a:stretch>
        </p:blipFill>
        <p:spPr>
          <a:xfrm>
            <a:off x="2901082" y="1813859"/>
            <a:ext cx="1319141" cy="1405238"/>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1311" y="1803545"/>
            <a:ext cx="1121263" cy="1405238"/>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392" y="1832770"/>
            <a:ext cx="1074071" cy="1405508"/>
          </a:xfrm>
          <a:prstGeom prst="rect">
            <a:avLst/>
          </a:prstGeom>
        </p:spPr>
      </p:pic>
      <p:pic>
        <p:nvPicPr>
          <p:cNvPr id="16" name="Picture 15"/>
          <p:cNvPicPr>
            <a:picLocks noChangeAspect="1"/>
          </p:cNvPicPr>
          <p:nvPr/>
        </p:nvPicPr>
        <p:blipFill>
          <a:blip r:embed="rId12"/>
          <a:stretch>
            <a:fillRect/>
          </a:stretch>
        </p:blipFill>
        <p:spPr>
          <a:xfrm>
            <a:off x="2008443" y="3355712"/>
            <a:ext cx="1186777" cy="1417303"/>
          </a:xfrm>
          <a:prstGeom prst="rect">
            <a:avLst/>
          </a:prstGeom>
        </p:spPr>
      </p:pic>
      <p:pic>
        <p:nvPicPr>
          <p:cNvPr id="17" name="Picture 16"/>
          <p:cNvPicPr>
            <a:picLocks noChangeAspect="1"/>
          </p:cNvPicPr>
          <p:nvPr/>
        </p:nvPicPr>
        <p:blipFill rotWithShape="1">
          <a:blip r:embed="rId13" cstate="print">
            <a:extLst>
              <a:ext uri="{28A0092B-C50C-407E-A947-70E740481C1C}">
                <a14:useLocalDpi xmlns:a14="http://schemas.microsoft.com/office/drawing/2010/main" val="0"/>
              </a:ext>
            </a:extLst>
          </a:blip>
          <a:srcRect l="7336" t="7182" r="9484" b="29443"/>
          <a:stretch/>
        </p:blipFill>
        <p:spPr>
          <a:xfrm>
            <a:off x="656088" y="3344794"/>
            <a:ext cx="1248691" cy="1427075"/>
          </a:xfrm>
          <a:prstGeom prst="rect">
            <a:avLst/>
          </a:prstGeom>
        </p:spPr>
      </p:pic>
      <p:sp>
        <p:nvSpPr>
          <p:cNvPr id="13" name="TextBox 12"/>
          <p:cNvSpPr txBox="1"/>
          <p:nvPr/>
        </p:nvSpPr>
        <p:spPr>
          <a:xfrm>
            <a:off x="5849799" y="692696"/>
            <a:ext cx="184731" cy="369332"/>
          </a:xfrm>
          <a:prstGeom prst="rect">
            <a:avLst/>
          </a:prstGeom>
          <a:noFill/>
        </p:spPr>
        <p:txBody>
          <a:bodyPr wrap="none" rtlCol="0">
            <a:spAutoFit/>
          </a:bodyPr>
          <a:lstStyle/>
          <a:p>
            <a:endParaRPr lang="en-GB" dirty="0"/>
          </a:p>
        </p:txBody>
      </p:sp>
      <p:pic>
        <p:nvPicPr>
          <p:cNvPr id="18" name="Picture 17"/>
          <p:cNvPicPr>
            <a:picLocks noChangeAspect="1"/>
          </p:cNvPicPr>
          <p:nvPr/>
        </p:nvPicPr>
        <p:blipFill>
          <a:blip r:embed="rId14"/>
          <a:stretch>
            <a:fillRect/>
          </a:stretch>
        </p:blipFill>
        <p:spPr>
          <a:xfrm>
            <a:off x="667240" y="4917860"/>
            <a:ext cx="1022414" cy="1279229"/>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75099" y="4892154"/>
            <a:ext cx="853685" cy="1280611"/>
          </a:xfrm>
          <a:prstGeom prst="rect">
            <a:avLst/>
          </a:prstGeom>
        </p:spPr>
      </p:pic>
    </p:spTree>
    <p:extLst>
      <p:ext uri="{BB962C8B-B14F-4D97-AF65-F5344CB8AC3E}">
        <p14:creationId xmlns:p14="http://schemas.microsoft.com/office/powerpoint/2010/main" val="424246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390" y="260648"/>
            <a:ext cx="8570844" cy="1231106"/>
          </a:xfrm>
          <a:prstGeom prst="rect">
            <a:avLst/>
          </a:prstGeom>
          <a:solidFill>
            <a:schemeClr val="tx2">
              <a:lumMod val="40000"/>
              <a:lumOff val="60000"/>
            </a:schemeClr>
          </a:solidFill>
        </p:spPr>
        <p:txBody>
          <a:bodyPr wrap="square">
            <a:spAutoFit/>
          </a:bodyPr>
          <a:lstStyle/>
          <a:p>
            <a:endParaRPr lang="en-GB" dirty="0"/>
          </a:p>
          <a:p>
            <a:r>
              <a:rPr lang="en-GB" sz="2800" dirty="0" smtClean="0">
                <a:latin typeface="Century Gothic" pitchFamily="34" charset="0"/>
              </a:rPr>
              <a:t>                      Appropriate and effective     	        		personalised teaching   and learning </a:t>
            </a:r>
          </a:p>
        </p:txBody>
      </p:sp>
      <p:sp>
        <p:nvSpPr>
          <p:cNvPr id="3" name="Rectangle 2"/>
          <p:cNvSpPr/>
          <p:nvPr/>
        </p:nvSpPr>
        <p:spPr>
          <a:xfrm>
            <a:off x="310390" y="2878485"/>
            <a:ext cx="4286368" cy="3693319"/>
          </a:xfrm>
          <a:prstGeom prst="rect">
            <a:avLst/>
          </a:prstGeom>
          <a:solidFill>
            <a:schemeClr val="accent1">
              <a:lumMod val="40000"/>
              <a:lumOff val="60000"/>
            </a:schemeClr>
          </a:solidFill>
        </p:spPr>
        <p:txBody>
          <a:bodyPr wrap="square">
            <a:spAutoFit/>
          </a:bodyPr>
          <a:lstStyle/>
          <a:p>
            <a:pPr algn="just"/>
            <a:endParaRPr lang="en-GB" dirty="0"/>
          </a:p>
          <a:p>
            <a:pPr algn="just"/>
            <a:r>
              <a:rPr lang="en-GB" dirty="0" smtClean="0">
                <a:latin typeface="Century Gothic" pitchFamily="34" charset="0"/>
              </a:rPr>
              <a:t>The </a:t>
            </a:r>
            <a:r>
              <a:rPr lang="en-GB" dirty="0">
                <a:latin typeface="Century Gothic" pitchFamily="34" charset="0"/>
              </a:rPr>
              <a:t>training that the nursery team receive is based on the individual needs of the children who attend. The SENCO, with the support of the </a:t>
            </a:r>
            <a:r>
              <a:rPr lang="en-GB" dirty="0" err="1" smtClean="0">
                <a:latin typeface="Century Gothic" pitchFamily="34" charset="0"/>
              </a:rPr>
              <a:t>Headteacher</a:t>
            </a:r>
            <a:r>
              <a:rPr lang="en-GB" dirty="0">
                <a:latin typeface="Century Gothic" pitchFamily="34" charset="0"/>
              </a:rPr>
              <a:t> </a:t>
            </a:r>
            <a:r>
              <a:rPr lang="en-GB" dirty="0" smtClean="0">
                <a:latin typeface="Century Gothic" pitchFamily="34" charset="0"/>
              </a:rPr>
              <a:t>and Governors</a:t>
            </a:r>
            <a:r>
              <a:rPr lang="en-GB" dirty="0">
                <a:latin typeface="Century Gothic" pitchFamily="34" charset="0"/>
              </a:rPr>
              <a:t>, ensures that training is up to date and is appropriate. </a:t>
            </a:r>
            <a:endParaRPr lang="en-GB" dirty="0" smtClean="0">
              <a:latin typeface="Century Gothic" pitchFamily="34" charset="0"/>
            </a:endParaRPr>
          </a:p>
          <a:p>
            <a:pPr algn="just"/>
            <a:endParaRPr lang="en-GB" dirty="0">
              <a:latin typeface="Century Gothic" pitchFamily="34" charset="0"/>
            </a:endParaRPr>
          </a:p>
          <a:p>
            <a:pPr algn="just"/>
            <a:endParaRPr lang="en-GB" dirty="0" smtClean="0">
              <a:latin typeface="Century Gothic" pitchFamily="34" charset="0"/>
            </a:endParaRPr>
          </a:p>
          <a:p>
            <a:pPr algn="just"/>
            <a:r>
              <a:rPr lang="en-GB" dirty="0" smtClean="0">
                <a:latin typeface="Century Gothic" pitchFamily="34" charset="0"/>
              </a:rPr>
              <a:t>All of our educators are trained to use </a:t>
            </a:r>
            <a:r>
              <a:rPr lang="en-GB" dirty="0" err="1">
                <a:latin typeface="Century Gothic" pitchFamily="34" charset="0"/>
              </a:rPr>
              <a:t>M</a:t>
            </a:r>
            <a:r>
              <a:rPr lang="en-GB" dirty="0" err="1" smtClean="0">
                <a:latin typeface="Century Gothic" pitchFamily="34" charset="0"/>
              </a:rPr>
              <a:t>akaton</a:t>
            </a:r>
            <a:r>
              <a:rPr lang="en-GB" dirty="0" smtClean="0">
                <a:latin typeface="Century Gothic" pitchFamily="34" charset="0"/>
              </a:rPr>
              <a:t> to support communication.</a:t>
            </a:r>
            <a:endParaRPr lang="en-GB" dirty="0">
              <a:latin typeface="Century Gothic" pitchFamily="34" charset="0"/>
            </a:endParaRPr>
          </a:p>
        </p:txBody>
      </p:sp>
      <p:sp>
        <p:nvSpPr>
          <p:cNvPr id="4" name="Rectangle 3"/>
          <p:cNvSpPr/>
          <p:nvPr/>
        </p:nvSpPr>
        <p:spPr>
          <a:xfrm>
            <a:off x="312282" y="1628800"/>
            <a:ext cx="8572737" cy="1200329"/>
          </a:xfrm>
          <a:prstGeom prst="rect">
            <a:avLst/>
          </a:prstGeom>
          <a:solidFill>
            <a:schemeClr val="accent3">
              <a:lumMod val="40000"/>
              <a:lumOff val="60000"/>
            </a:schemeClr>
          </a:solidFill>
        </p:spPr>
        <p:txBody>
          <a:bodyPr wrap="square">
            <a:spAutoFit/>
          </a:bodyPr>
          <a:lstStyle/>
          <a:p>
            <a:pPr algn="just"/>
            <a:r>
              <a:rPr lang="en-GB" dirty="0">
                <a:latin typeface="Century Gothic" pitchFamily="34" charset="0"/>
              </a:rPr>
              <a:t>At </a:t>
            </a:r>
            <a:r>
              <a:rPr lang="en-GB" dirty="0" err="1" smtClean="0">
                <a:latin typeface="Century Gothic" pitchFamily="34" charset="0"/>
              </a:rPr>
              <a:t>Goodway</a:t>
            </a:r>
            <a:r>
              <a:rPr lang="en-GB" dirty="0" smtClean="0">
                <a:latin typeface="Century Gothic" pitchFamily="34" charset="0"/>
              </a:rPr>
              <a:t> </a:t>
            </a:r>
            <a:r>
              <a:rPr lang="en-GB" dirty="0">
                <a:latin typeface="Century Gothic" pitchFamily="34" charset="0"/>
              </a:rPr>
              <a:t>Nursery School we are committed to supporting every child. To ensure we can do this effectively our team members attend a wide range of training and regularly seek advice from outside agencies and professionals in other settings. </a:t>
            </a:r>
          </a:p>
        </p:txBody>
      </p:sp>
      <p:pic>
        <p:nvPicPr>
          <p:cNvPr id="5" name="Picture 4"/>
          <p:cNvPicPr>
            <a:picLocks noChangeAspect="1"/>
          </p:cNvPicPr>
          <p:nvPr/>
        </p:nvPicPr>
        <p:blipFill>
          <a:blip r:embed="rId2"/>
          <a:stretch>
            <a:fillRect/>
          </a:stretch>
        </p:blipFill>
        <p:spPr>
          <a:xfrm>
            <a:off x="7452320" y="382612"/>
            <a:ext cx="1224703" cy="9871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3779" y="3047813"/>
            <a:ext cx="1537400" cy="2181387"/>
          </a:xfrm>
          <a:prstGeom prst="rect">
            <a:avLst/>
          </a:prstGeom>
        </p:spPr>
      </p:pic>
      <p:sp>
        <p:nvSpPr>
          <p:cNvPr id="9" name="TextBox 8"/>
          <p:cNvSpPr txBox="1"/>
          <p:nvPr/>
        </p:nvSpPr>
        <p:spPr>
          <a:xfrm>
            <a:off x="7132992" y="5445224"/>
            <a:ext cx="1578188" cy="646331"/>
          </a:xfrm>
          <a:prstGeom prst="rect">
            <a:avLst/>
          </a:prstGeom>
          <a:noFill/>
        </p:spPr>
        <p:txBody>
          <a:bodyPr wrap="square" rtlCol="0">
            <a:spAutoFit/>
          </a:bodyPr>
          <a:lstStyle/>
          <a:p>
            <a:r>
              <a:rPr lang="en-US" dirty="0" smtClean="0">
                <a:latin typeface="Comic Sans MS" panose="030F0702030302020204" pitchFamily="66" charset="0"/>
              </a:rPr>
              <a:t>Sally Davies</a:t>
            </a:r>
          </a:p>
          <a:p>
            <a:r>
              <a:rPr lang="en-US" dirty="0" err="1" smtClean="0">
                <a:latin typeface="Comic Sans MS" panose="030F0702030302020204" pitchFamily="66" charset="0"/>
              </a:rPr>
              <a:t>Headteacher</a:t>
            </a:r>
            <a:endParaRPr lang="en-GB" dirty="0">
              <a:latin typeface="Comic Sans MS" panose="030F0702030302020204" pitchFamily="66" charset="0"/>
            </a:endParaRPr>
          </a:p>
        </p:txBody>
      </p:sp>
      <p:pic>
        <p:nvPicPr>
          <p:cNvPr id="11" name="Picture 10"/>
          <p:cNvPicPr>
            <a:picLocks noChangeAspect="1"/>
          </p:cNvPicPr>
          <p:nvPr/>
        </p:nvPicPr>
        <p:blipFill>
          <a:blip r:embed="rId4"/>
          <a:stretch>
            <a:fillRect/>
          </a:stretch>
        </p:blipFill>
        <p:spPr>
          <a:xfrm>
            <a:off x="5084324" y="3047813"/>
            <a:ext cx="1826582" cy="2181387"/>
          </a:xfrm>
          <a:prstGeom prst="rect">
            <a:avLst/>
          </a:prstGeom>
        </p:spPr>
      </p:pic>
      <p:sp>
        <p:nvSpPr>
          <p:cNvPr id="6" name="TextBox 5"/>
          <p:cNvSpPr txBox="1"/>
          <p:nvPr/>
        </p:nvSpPr>
        <p:spPr>
          <a:xfrm>
            <a:off x="5084324" y="5445224"/>
            <a:ext cx="1826582" cy="923330"/>
          </a:xfrm>
          <a:prstGeom prst="rect">
            <a:avLst/>
          </a:prstGeom>
          <a:noFill/>
        </p:spPr>
        <p:txBody>
          <a:bodyPr wrap="square" rtlCol="0">
            <a:spAutoFit/>
          </a:bodyPr>
          <a:lstStyle/>
          <a:p>
            <a:pPr algn="ctr"/>
            <a:r>
              <a:rPr lang="en-US" b="1" dirty="0" smtClean="0"/>
              <a:t>Lucy Collins</a:t>
            </a:r>
          </a:p>
          <a:p>
            <a:pPr algn="ctr"/>
            <a:r>
              <a:rPr lang="en-US" b="1" dirty="0" err="1" smtClean="0"/>
              <a:t>SENCo</a:t>
            </a:r>
            <a:r>
              <a:rPr lang="en-US" b="1" dirty="0" smtClean="0"/>
              <a:t> and Assistant Head</a:t>
            </a:r>
            <a:endParaRPr lang="en-GB" b="1" dirty="0"/>
          </a:p>
        </p:txBody>
      </p:sp>
    </p:spTree>
    <p:extLst>
      <p:ext uri="{BB962C8B-B14F-4D97-AF65-F5344CB8AC3E}">
        <p14:creationId xmlns:p14="http://schemas.microsoft.com/office/powerpoint/2010/main" val="418183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3643338" cy="428628"/>
          </a:xfrm>
          <a:solidFill>
            <a:schemeClr val="tx2">
              <a:lumMod val="40000"/>
              <a:lumOff val="60000"/>
            </a:schemeClr>
          </a:solidFill>
        </p:spPr>
        <p:txBody>
          <a:bodyPr>
            <a:normAutofit fontScale="90000"/>
          </a:bodyPr>
          <a:lstStyle/>
          <a:p>
            <a:r>
              <a:rPr lang="en-GB" sz="3600" dirty="0" smtClean="0">
                <a:latin typeface="Century Gothic" pitchFamily="34" charset="0"/>
              </a:rPr>
              <a:t>How we work </a:t>
            </a:r>
            <a:endParaRPr lang="en-GB" sz="3600" dirty="0">
              <a:latin typeface="Century Gothic" pitchFamily="34" charset="0"/>
            </a:endParaRPr>
          </a:p>
        </p:txBody>
      </p:sp>
      <p:sp>
        <p:nvSpPr>
          <p:cNvPr id="9" name="TextBox 8"/>
          <p:cNvSpPr txBox="1"/>
          <p:nvPr/>
        </p:nvSpPr>
        <p:spPr>
          <a:xfrm>
            <a:off x="306056" y="836712"/>
            <a:ext cx="3571900" cy="954107"/>
          </a:xfrm>
          <a:prstGeom prst="rect">
            <a:avLst/>
          </a:prstGeom>
          <a:solidFill>
            <a:schemeClr val="bg1">
              <a:lumMod val="85000"/>
            </a:schemeClr>
          </a:solidFill>
          <a:ln>
            <a:solidFill>
              <a:schemeClr val="tx1"/>
            </a:solidFill>
          </a:ln>
        </p:spPr>
        <p:txBody>
          <a:bodyPr wrap="square" rtlCol="0">
            <a:spAutoFit/>
          </a:bodyPr>
          <a:lstStyle/>
          <a:p>
            <a:pPr algn="ctr"/>
            <a:r>
              <a:rPr lang="en-GB" sz="1400" b="1" dirty="0" smtClean="0">
                <a:solidFill>
                  <a:schemeClr val="accent1">
                    <a:lumMod val="50000"/>
                  </a:schemeClr>
                </a:solidFill>
              </a:rPr>
              <a:t>Step </a:t>
            </a:r>
            <a:r>
              <a:rPr lang="en-GB" sz="1400" b="1" dirty="0" smtClean="0">
                <a:solidFill>
                  <a:schemeClr val="accent1">
                    <a:lumMod val="50000"/>
                  </a:schemeClr>
                </a:solidFill>
                <a:latin typeface="Century Gothic" pitchFamily="34" charset="0"/>
              </a:rPr>
              <a:t>1 </a:t>
            </a:r>
            <a:r>
              <a:rPr lang="en-GB" sz="1400" dirty="0">
                <a:solidFill>
                  <a:schemeClr val="accent1">
                    <a:lumMod val="50000"/>
                  </a:schemeClr>
                </a:solidFill>
                <a:latin typeface="Century Gothic" pitchFamily="34" charset="0"/>
              </a:rPr>
              <a:t> </a:t>
            </a:r>
            <a:r>
              <a:rPr lang="en-GB" sz="1400" dirty="0" smtClean="0">
                <a:solidFill>
                  <a:schemeClr val="accent1">
                    <a:lumMod val="50000"/>
                  </a:schemeClr>
                </a:solidFill>
                <a:latin typeface="Century Gothic" pitchFamily="34" charset="0"/>
              </a:rPr>
              <a:t> </a:t>
            </a:r>
            <a:r>
              <a:rPr lang="en-GB" sz="1400" dirty="0" smtClean="0">
                <a:latin typeface="Century Gothic" pitchFamily="34" charset="0"/>
              </a:rPr>
              <a:t>Gather information from Parents/Carers</a:t>
            </a:r>
          </a:p>
          <a:p>
            <a:pPr algn="ctr"/>
            <a:r>
              <a:rPr lang="en-GB" sz="1400" b="1" dirty="0" smtClean="0">
                <a:latin typeface="Century Gothic" pitchFamily="34" charset="0"/>
              </a:rPr>
              <a:t>Home Visits/ settle visits </a:t>
            </a:r>
          </a:p>
          <a:p>
            <a:pPr algn="ctr"/>
            <a:r>
              <a:rPr lang="en-GB" sz="1400" b="1" dirty="0" smtClean="0">
                <a:latin typeface="Century Gothic" pitchFamily="34" charset="0"/>
              </a:rPr>
              <a:t>All about Me</a:t>
            </a:r>
            <a:endParaRPr lang="en-GB" sz="1400" b="1" dirty="0">
              <a:latin typeface="Century Gothic" pitchFamily="34" charset="0"/>
            </a:endParaRPr>
          </a:p>
        </p:txBody>
      </p:sp>
      <p:sp>
        <p:nvSpPr>
          <p:cNvPr id="11" name="TextBox 10"/>
          <p:cNvSpPr txBox="1"/>
          <p:nvPr/>
        </p:nvSpPr>
        <p:spPr>
          <a:xfrm>
            <a:off x="297096" y="1916832"/>
            <a:ext cx="3571900" cy="954107"/>
          </a:xfrm>
          <a:prstGeom prst="rect">
            <a:avLst/>
          </a:prstGeom>
          <a:solidFill>
            <a:schemeClr val="bg1">
              <a:lumMod val="75000"/>
            </a:schemeClr>
          </a:solidFill>
          <a:ln>
            <a:solidFill>
              <a:schemeClr val="tx1"/>
            </a:solidFill>
          </a:ln>
        </p:spPr>
        <p:txBody>
          <a:bodyPr wrap="square" rtlCol="0">
            <a:spAutoFit/>
          </a:bodyPr>
          <a:lstStyle/>
          <a:p>
            <a:pPr algn="ctr"/>
            <a:r>
              <a:rPr lang="en-GB" sz="1400" b="1" dirty="0" smtClean="0">
                <a:solidFill>
                  <a:schemeClr val="accent1">
                    <a:lumMod val="50000"/>
                  </a:schemeClr>
                </a:solidFill>
                <a:latin typeface="Century Gothic" pitchFamily="34" charset="0"/>
              </a:rPr>
              <a:t>Step 2 </a:t>
            </a:r>
            <a:r>
              <a:rPr lang="en-GB" sz="1400" dirty="0">
                <a:solidFill>
                  <a:schemeClr val="accent1">
                    <a:lumMod val="50000"/>
                  </a:schemeClr>
                </a:solidFill>
                <a:latin typeface="Century Gothic" pitchFamily="34" charset="0"/>
              </a:rPr>
              <a:t> </a:t>
            </a:r>
            <a:r>
              <a:rPr lang="en-GB" sz="1400" dirty="0" smtClean="0">
                <a:latin typeface="Century Gothic" pitchFamily="34" charset="0"/>
              </a:rPr>
              <a:t>Develop our knowledge of the child</a:t>
            </a:r>
          </a:p>
          <a:p>
            <a:pPr algn="ctr"/>
            <a:r>
              <a:rPr lang="en-GB" sz="1400" b="1" dirty="0" err="1" smtClean="0">
                <a:latin typeface="Century Gothic" pitchFamily="34" charset="0"/>
              </a:rPr>
              <a:t>WellComm</a:t>
            </a:r>
            <a:endParaRPr lang="en-GB" sz="1400" b="1" dirty="0" smtClean="0">
              <a:latin typeface="Century Gothic" pitchFamily="34" charset="0"/>
            </a:endParaRPr>
          </a:p>
          <a:p>
            <a:pPr algn="ctr"/>
            <a:r>
              <a:rPr lang="en-GB" sz="1400" b="1" dirty="0" smtClean="0">
                <a:latin typeface="Century Gothic" pitchFamily="34" charset="0"/>
              </a:rPr>
              <a:t>Baseline Assessments (EYF</a:t>
            </a:r>
            <a:r>
              <a:rPr lang="en-GB" sz="1400" b="1" dirty="0" smtClean="0"/>
              <a:t>S)</a:t>
            </a:r>
          </a:p>
        </p:txBody>
      </p:sp>
      <p:sp>
        <p:nvSpPr>
          <p:cNvPr id="12" name="TextBox 11"/>
          <p:cNvSpPr txBox="1"/>
          <p:nvPr/>
        </p:nvSpPr>
        <p:spPr>
          <a:xfrm>
            <a:off x="319629" y="2999346"/>
            <a:ext cx="3534924" cy="1815882"/>
          </a:xfrm>
          <a:prstGeom prst="rect">
            <a:avLst/>
          </a:prstGeom>
          <a:solidFill>
            <a:schemeClr val="bg1">
              <a:lumMod val="65000"/>
            </a:schemeClr>
          </a:solidFill>
          <a:ln>
            <a:solidFill>
              <a:schemeClr val="tx1"/>
            </a:solidFill>
          </a:ln>
        </p:spPr>
        <p:txBody>
          <a:bodyPr wrap="square" rtlCol="0">
            <a:spAutoFit/>
          </a:bodyPr>
          <a:lstStyle/>
          <a:p>
            <a:pPr algn="ctr"/>
            <a:r>
              <a:rPr lang="en-GB" sz="1400" b="1" dirty="0" smtClean="0">
                <a:solidFill>
                  <a:schemeClr val="accent1">
                    <a:lumMod val="50000"/>
                  </a:schemeClr>
                </a:solidFill>
                <a:latin typeface="Century Gothic" pitchFamily="34" charset="0"/>
              </a:rPr>
              <a:t>Step 3 </a:t>
            </a:r>
            <a:r>
              <a:rPr lang="en-GB" sz="1400" dirty="0" smtClean="0">
                <a:latin typeface="Century Gothic" pitchFamily="34" charset="0"/>
              </a:rPr>
              <a:t>Teaching and Learning, Targeted intervention</a:t>
            </a:r>
          </a:p>
          <a:p>
            <a:pPr algn="ctr"/>
            <a:r>
              <a:rPr lang="en-GB" sz="1400" b="1" dirty="0" smtClean="0">
                <a:latin typeface="Century Gothic" pitchFamily="34" charset="0"/>
              </a:rPr>
              <a:t>Continuous Provision – </a:t>
            </a:r>
            <a:r>
              <a:rPr lang="en-GB" sz="1400" dirty="0" smtClean="0">
                <a:latin typeface="Century Gothic" pitchFamily="34" charset="0"/>
              </a:rPr>
              <a:t>independent play, educator supported, visual timetables, </a:t>
            </a:r>
          </a:p>
          <a:p>
            <a:pPr algn="ctr"/>
            <a:r>
              <a:rPr lang="en-GB" sz="1400" b="1" dirty="0" smtClean="0">
                <a:latin typeface="Century Gothic" pitchFamily="34" charset="0"/>
              </a:rPr>
              <a:t>Targeted Support – </a:t>
            </a:r>
            <a:r>
              <a:rPr lang="en-GB" sz="1400" dirty="0" smtClean="0">
                <a:latin typeface="Century Gothic" pitchFamily="34" charset="0"/>
              </a:rPr>
              <a:t>1:1 at times, language groups, Makaton, all keyworkers have photo cards</a:t>
            </a:r>
          </a:p>
        </p:txBody>
      </p:sp>
      <p:sp>
        <p:nvSpPr>
          <p:cNvPr id="14" name="TextBox 13"/>
          <p:cNvSpPr txBox="1"/>
          <p:nvPr/>
        </p:nvSpPr>
        <p:spPr>
          <a:xfrm>
            <a:off x="336220" y="4965215"/>
            <a:ext cx="3534923" cy="1600438"/>
          </a:xfrm>
          <a:prstGeom prst="rect">
            <a:avLst/>
          </a:prstGeom>
          <a:solidFill>
            <a:schemeClr val="bg1">
              <a:lumMod val="65000"/>
            </a:schemeClr>
          </a:solidFill>
          <a:ln>
            <a:solidFill>
              <a:schemeClr val="tx1"/>
            </a:solidFill>
          </a:ln>
        </p:spPr>
        <p:txBody>
          <a:bodyPr wrap="square" rtlCol="0">
            <a:spAutoFit/>
          </a:bodyPr>
          <a:lstStyle/>
          <a:p>
            <a:pPr algn="ctr"/>
            <a:r>
              <a:rPr lang="en-GB" sz="1400" b="1" dirty="0" smtClean="0">
                <a:solidFill>
                  <a:schemeClr val="accent1">
                    <a:lumMod val="50000"/>
                  </a:schemeClr>
                </a:solidFill>
              </a:rPr>
              <a:t>SENCO</a:t>
            </a:r>
          </a:p>
          <a:p>
            <a:pPr algn="ctr"/>
            <a:r>
              <a:rPr lang="en-GB" sz="1400" b="1" dirty="0" smtClean="0">
                <a:solidFill>
                  <a:schemeClr val="accent1">
                    <a:lumMod val="50000"/>
                  </a:schemeClr>
                </a:solidFill>
              </a:rPr>
              <a:t>Outreach Family Support</a:t>
            </a:r>
          </a:p>
          <a:p>
            <a:pPr algn="ctr"/>
            <a:r>
              <a:rPr lang="en-GB" sz="1400" b="1" dirty="0" smtClean="0">
                <a:solidFill>
                  <a:schemeClr val="accent1">
                    <a:lumMod val="50000"/>
                  </a:schemeClr>
                </a:solidFill>
              </a:rPr>
              <a:t>Educational Psychologist</a:t>
            </a:r>
          </a:p>
          <a:p>
            <a:pPr algn="ctr"/>
            <a:r>
              <a:rPr lang="en-GB" sz="1400" b="1" dirty="0" smtClean="0">
                <a:solidFill>
                  <a:schemeClr val="accent1">
                    <a:lumMod val="50000"/>
                  </a:schemeClr>
                </a:solidFill>
              </a:rPr>
              <a:t>CAT Team</a:t>
            </a:r>
          </a:p>
          <a:p>
            <a:pPr algn="ctr"/>
            <a:r>
              <a:rPr lang="en-GB" sz="1400" b="1" dirty="0" smtClean="0">
                <a:solidFill>
                  <a:schemeClr val="accent1">
                    <a:lumMod val="50000"/>
                  </a:schemeClr>
                </a:solidFill>
              </a:rPr>
              <a:t>Health Visitor</a:t>
            </a:r>
          </a:p>
          <a:p>
            <a:pPr algn="ctr"/>
            <a:r>
              <a:rPr lang="en-US" sz="1400" b="1" dirty="0" smtClean="0">
                <a:solidFill>
                  <a:schemeClr val="accent1">
                    <a:lumMod val="50000"/>
                  </a:schemeClr>
                </a:solidFill>
              </a:rPr>
              <a:t>Occupational Therapy</a:t>
            </a:r>
            <a:endParaRPr lang="en-GB" sz="1400" b="1" dirty="0" smtClean="0">
              <a:solidFill>
                <a:schemeClr val="accent1">
                  <a:lumMod val="50000"/>
                </a:schemeClr>
              </a:solidFill>
            </a:endParaRPr>
          </a:p>
          <a:p>
            <a:pPr algn="ctr"/>
            <a:r>
              <a:rPr lang="en-GB" sz="1400" b="1" dirty="0" smtClean="0">
                <a:solidFill>
                  <a:schemeClr val="accent1">
                    <a:lumMod val="50000"/>
                  </a:schemeClr>
                </a:solidFill>
              </a:rPr>
              <a:t>This support is accessed at each step </a:t>
            </a:r>
          </a:p>
        </p:txBody>
      </p:sp>
      <p:pic>
        <p:nvPicPr>
          <p:cNvPr id="3" name="Picture 2"/>
          <p:cNvPicPr>
            <a:picLocks noChangeAspect="1"/>
          </p:cNvPicPr>
          <p:nvPr/>
        </p:nvPicPr>
        <p:blipFill>
          <a:blip r:embed="rId2"/>
          <a:stretch>
            <a:fillRect/>
          </a:stretch>
        </p:blipFill>
        <p:spPr>
          <a:xfrm>
            <a:off x="4644008" y="423757"/>
            <a:ext cx="3521413" cy="2838450"/>
          </a:xfrm>
          <a:prstGeom prst="rect">
            <a:avLst/>
          </a:prstGeom>
        </p:spPr>
      </p:pic>
      <p:pic>
        <p:nvPicPr>
          <p:cNvPr id="4" name="Picture 3"/>
          <p:cNvPicPr>
            <a:picLocks noChangeAspect="1"/>
          </p:cNvPicPr>
          <p:nvPr/>
        </p:nvPicPr>
        <p:blipFill>
          <a:blip r:embed="rId3"/>
          <a:stretch>
            <a:fillRect/>
          </a:stretch>
        </p:blipFill>
        <p:spPr>
          <a:xfrm>
            <a:off x="4283968" y="3262207"/>
            <a:ext cx="4539918" cy="2255025"/>
          </a:xfrm>
          <a:prstGeom prst="rect">
            <a:avLst/>
          </a:prstGeom>
        </p:spPr>
      </p:pic>
    </p:spTree>
    <p:extLst>
      <p:ext uri="{BB962C8B-B14F-4D97-AF65-F5344CB8AC3E}">
        <p14:creationId xmlns:p14="http://schemas.microsoft.com/office/powerpoint/2010/main" val="455728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TotalTime>
  <Words>1628</Words>
  <Application>Microsoft Office PowerPoint</Application>
  <PresentationFormat>On-screen Show (4:3)</PresentationFormat>
  <Paragraphs>207</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Century Gothic</vt:lpstr>
      <vt:lpstr>Comic Sans MS</vt:lpstr>
      <vt:lpstr>futura-pt</vt:lpstr>
      <vt:lpstr>Mangal</vt:lpstr>
      <vt:lpstr>Office Theme</vt:lpstr>
      <vt:lpstr>1_Office Theme</vt:lpstr>
      <vt:lpstr>What can I expect from Goodway   if my child has Special Educational Needs?</vt:lpstr>
      <vt:lpstr> Definition of Special Educational Needs </vt:lpstr>
      <vt:lpstr>PowerPoint Presentation</vt:lpstr>
      <vt:lpstr>            Before any intervention, we ensure that we have given the children time       to settle, feel safe and happy, and build positive relationships.  We spend time Getting To Know each child.</vt:lpstr>
      <vt:lpstr>Outside Environment </vt:lpstr>
      <vt:lpstr>Inside Environment </vt:lpstr>
      <vt:lpstr>PowerPoint Presentation</vt:lpstr>
      <vt:lpstr>PowerPoint Presentation</vt:lpstr>
      <vt:lpstr>How we work </vt:lpstr>
      <vt:lpstr>A Partnership Approach  </vt:lpstr>
      <vt:lpstr>         Graduated Response  </vt:lpstr>
      <vt:lpstr>         Preparing for Adulthood  </vt:lpstr>
      <vt:lpstr> Useful Documents found on My Care in Birmingham </vt:lpstr>
      <vt:lpstr>Developing Local Provision (DLP) </vt:lpstr>
      <vt:lpstr>Consultation with Parents </vt:lpstr>
      <vt:lpstr>Consultation with Parents </vt:lpstr>
      <vt:lpstr>Learning Walks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I expect from Bloomsbury Nursery School if my child has Special Educational Needs?</dc:title>
  <dc:creator>Tamar Cohen</dc:creator>
  <cp:lastModifiedBy>L Collins</cp:lastModifiedBy>
  <cp:revision>101</cp:revision>
  <cp:lastPrinted>2017-06-12T15:41:14Z</cp:lastPrinted>
  <dcterms:created xsi:type="dcterms:W3CDTF">2015-10-22T15:27:33Z</dcterms:created>
  <dcterms:modified xsi:type="dcterms:W3CDTF">2024-07-09T13:16:42Z</dcterms:modified>
</cp:coreProperties>
</file>